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338" r:id="rId3"/>
    <p:sldId id="374" r:id="rId4"/>
    <p:sldId id="262" r:id="rId5"/>
    <p:sldId id="263" r:id="rId6"/>
    <p:sldId id="268" r:id="rId7"/>
    <p:sldId id="339" r:id="rId8"/>
    <p:sldId id="343" r:id="rId9"/>
    <p:sldId id="342" r:id="rId10"/>
    <p:sldId id="373" r:id="rId11"/>
    <p:sldId id="380" r:id="rId12"/>
    <p:sldId id="316" r:id="rId13"/>
    <p:sldId id="344" r:id="rId14"/>
    <p:sldId id="345" r:id="rId15"/>
    <p:sldId id="357" r:id="rId16"/>
    <p:sldId id="346" r:id="rId17"/>
    <p:sldId id="347" r:id="rId18"/>
    <p:sldId id="358" r:id="rId19"/>
    <p:sldId id="359" r:id="rId20"/>
    <p:sldId id="360" r:id="rId21"/>
    <p:sldId id="365" r:id="rId22"/>
    <p:sldId id="367" r:id="rId23"/>
    <p:sldId id="368" r:id="rId24"/>
    <p:sldId id="370" r:id="rId25"/>
    <p:sldId id="369" r:id="rId26"/>
    <p:sldId id="375" r:id="rId27"/>
    <p:sldId id="376" r:id="rId28"/>
    <p:sldId id="366" r:id="rId29"/>
    <p:sldId id="378" r:id="rId30"/>
    <p:sldId id="377" r:id="rId31"/>
    <p:sldId id="379" r:id="rId32"/>
    <p:sldId id="381" r:id="rId33"/>
    <p:sldId id="371" r:id="rId34"/>
    <p:sldId id="382" r:id="rId35"/>
    <p:sldId id="297" r:id="rId36"/>
  </p:sldIdLst>
  <p:sldSz cx="9144000" cy="6858000" type="screen4x3"/>
  <p:notesSz cx="6669088" cy="97758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929" autoAdjust="0"/>
  </p:normalViewPr>
  <p:slideViewPr>
    <p:cSldViewPr>
      <p:cViewPr>
        <p:scale>
          <a:sx n="50" d="100"/>
          <a:sy n="50" d="100"/>
        </p:scale>
        <p:origin x="-1650" y="-11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608" y="-72"/>
      </p:cViewPr>
      <p:guideLst>
        <p:guide orient="horz" pos="3079"/>
        <p:guide pos="210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B9685CE-3F2E-43E0-8F25-B22251F3A379}" type="datetimeFigureOut">
              <a:rPr lang="en-GB"/>
              <a:pPr>
                <a:defRPr/>
              </a:pPr>
              <a:t>21/10/2013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92175" y="733425"/>
            <a:ext cx="4884738" cy="366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643438"/>
            <a:ext cx="5335588" cy="439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85288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250" y="9285288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F1F8FC9-7CD1-470C-91CB-79BA1AF1524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034B446-6BAC-4195-9961-9D48F8E9D02A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GB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z="10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72B09C-35CD-4127-8118-EFD1194BEA1E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24A283-5645-4E1A-840D-F608B9E43AB2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1A8870-2CC8-49AD-8F40-24FDBFD453ED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</a:pPr>
            <a:endParaRPr lang="en-GB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377A79E-92D6-41DA-9769-161F1A9CF86C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endParaRPr lang="en-GB" smtClean="0">
              <a:ea typeface="ＭＳ Ｐゴシック"/>
              <a:cs typeface="ＭＳ Ｐゴシック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EC17781-3C26-4746-9B95-8861DCFC031E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</a:pPr>
            <a:endParaRPr lang="en-GB" smtClean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B141554-2C99-4E81-9FB1-F6C783E03405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endParaRPr lang="en-GB" smtClean="0">
              <a:ea typeface="ＭＳ Ｐゴシック"/>
              <a:cs typeface="ＭＳ Ｐゴシック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EE168AE-CC09-45FC-8769-6AB25019E498}" type="slidenum">
              <a:rPr lang="en-GB">
                <a:ea typeface="ＭＳ Ｐゴシック"/>
                <a:cs typeface="ＭＳ Ｐゴシック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GB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endParaRPr lang="en-GB" smtClean="0">
              <a:ea typeface="ＭＳ Ｐゴシック"/>
              <a:cs typeface="ＭＳ Ｐゴシック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E3E4BA8-3CD9-4149-9E2F-F410000FB30B}" type="slidenum">
              <a:rPr lang="en-GB">
                <a:ea typeface="ＭＳ Ｐゴシック"/>
                <a:cs typeface="ＭＳ Ｐゴシック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GB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  <a:buFontTx/>
              <a:buAutoNum type="arabicPeriod"/>
            </a:pPr>
            <a:endParaRPr lang="en-GB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47F0574-7983-4CC3-8246-284F345675F7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  <a:buFontTx/>
              <a:buAutoNum type="arabicPeriod"/>
            </a:pPr>
            <a:endParaRPr lang="en-GB" smtClean="0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F45263-810A-4597-AA5F-77EE5D6E3C63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25238CA-2B12-4853-B947-F353CDBC64BF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  <a:buFontTx/>
              <a:buAutoNum type="arabicPeriod"/>
            </a:pPr>
            <a:endParaRPr lang="en-GB" smtClean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C9EA2BF-6DB5-42D5-BEEE-2EB132793175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2E9DDDC-A3A5-47C7-B42F-B9E61F23B830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smtClean="0"/>
              <a:t>.</a:t>
            </a:r>
          </a:p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FEBD351-495D-4762-9D58-5C028A9B892D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  <a:buFontTx/>
              <a:buAutoNum type="arabicPeriod"/>
            </a:pPr>
            <a:endParaRPr lang="en-GB" smtClean="0">
              <a:ea typeface="ＭＳ Ｐゴシック"/>
              <a:cs typeface="ＭＳ Ｐゴシック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5A7008-9703-4B4C-ABDA-46DE2433A52F}" type="slidenum">
              <a:rPr lang="en-GB">
                <a:ea typeface="ＭＳ Ｐゴシック"/>
                <a:cs typeface="ＭＳ Ｐゴシック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GB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>
              <a:ea typeface="ＭＳ Ｐゴシック"/>
              <a:cs typeface="ＭＳ Ｐゴシック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506653A-FAB9-4054-821F-61A6E5413278}" type="slidenum">
              <a:rPr lang="en-GB">
                <a:ea typeface="ＭＳ Ｐゴシック"/>
                <a:cs typeface="ＭＳ Ｐゴシック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GB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DA6FAED-4164-40A9-92E9-1B0240D99E09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endParaRPr lang="en-GB" smtClean="0"/>
          </a:p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549D3F-01F7-418C-80D5-CA4649DCA200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8944A2E-4CDE-45BC-8BB3-DAB4BB014248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D9DD884-E8B7-460C-88A6-49BCA614BF94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31A8E2-F978-4DF1-9A90-67F4E2B53D2F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F6EF727-AB5F-40C1-AFDA-028DAB24C656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E8FDA0F-4BC2-4E13-BCAF-BC29D5E5DBC9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DB40236-7B85-448B-90B3-DEB3646EB4A5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BAC3AC9-8927-4AAD-9C77-4CD44F309960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2D32748-5BBF-4C74-A7E0-C0C2EBC02727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D831AD2-4723-44EF-8191-E82A4B0D9E69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5A0ED15-A64C-4AED-A0AD-A09C31B81473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42EC239-20A6-49F7-B02B-9D8871144DE6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18435" name="Slide Number Placeholder 3"/>
          <p:cNvSpPr txBox="1">
            <a:spLocks noGrp="1"/>
          </p:cNvSpPr>
          <p:nvPr/>
        </p:nvSpPr>
        <p:spPr bwMode="auto">
          <a:xfrm>
            <a:off x="3776663" y="9285288"/>
            <a:ext cx="2890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B7B3D54F-8400-45CC-83D5-664F5404721A}" type="slidenum">
              <a:rPr lang="en-GB" sz="1200">
                <a:latin typeface="Calibri" pitchFamily="34" charset="0"/>
              </a:rPr>
              <a:pPr algn="r"/>
              <a:t>5</a:t>
            </a:fld>
            <a:endParaRPr lang="en-GB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  <a:p>
            <a:pPr>
              <a:spcBef>
                <a:spcPct val="0"/>
              </a:spcBef>
            </a:pPr>
            <a:endParaRPr lang="en-GB" smtClean="0"/>
          </a:p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54A6A9-C433-4968-89F5-0205D4EAE0D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>
              <a:latin typeface="Segoe UI"/>
              <a:ea typeface="Segoe UI"/>
              <a:cs typeface="Segoe U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505A21C-33A6-4442-998F-6B6983375E0A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0543C7C-279F-4100-A408-908F013FAB34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235824A-AD0D-4423-AF42-53E04AC720FC}" type="datetimeFigureOut">
              <a:rPr lang="en-GB"/>
              <a:pPr>
                <a:defRPr/>
              </a:pPr>
              <a:t>21/10/2013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83F6D-682F-4863-8ED4-7E66EBDB654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20ED4-E6E8-4C3C-99DD-26B59FBE241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76872"/>
            <a:ext cx="4038600" cy="43204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872"/>
            <a:ext cx="4038600" cy="43204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64C6F-034F-44F9-9070-09BA827B698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518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140968"/>
            <a:ext cx="4040188" cy="3456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28518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140968"/>
            <a:ext cx="4041775" cy="3456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CC29D-1CBD-436F-8CA5-109EF635DAF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83186-F793-49AC-BC2D-DF2622AA4CF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73AC31-6523-457A-B11D-98F25309B58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 advTm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535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3" y="188913"/>
            <a:ext cx="4048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1C7F9872-01CF-4022-A515-E71676C0588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1268413"/>
            <a:ext cx="8229600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349500"/>
            <a:ext cx="82296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53" r:id="rId3"/>
    <p:sldLayoutId id="2147483652" r:id="rId4"/>
    <p:sldLayoutId id="2147483651" r:id="rId5"/>
    <p:sldLayoutId id="2147483650" r:id="rId6"/>
  </p:sldLayoutIdLst>
  <p:transition spd="slow" advTm="0"/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onbile.com/info/wp-content/uploads/2013/03/responsive-web-design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ec.stormid.c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6600" dirty="0" smtClean="0"/>
              <a:t>Responsive Web Project</a:t>
            </a:r>
            <a:endParaRPr lang="en-GB" sz="2000" dirty="0" smtClean="0"/>
          </a:p>
        </p:txBody>
      </p:sp>
      <p:pic>
        <p:nvPicPr>
          <p:cNvPr id="58370" name="Picture 2" descr="http://www.onbile.com/info/wp-content/uploads/2013/03/responsive-web-desig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329343"/>
            <a:ext cx="8064896" cy="4244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-36513" y="6608763"/>
            <a:ext cx="6619876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>
                <a:latin typeface="Calibri" pitchFamily="34" charset="0"/>
              </a:rPr>
              <a:t>Source:  ©2013 </a:t>
            </a:r>
            <a:r>
              <a:rPr lang="en-GB" sz="1200">
                <a:latin typeface="Calibri" pitchFamily="34" charset="0"/>
                <a:hlinkClick r:id="rId4"/>
              </a:rPr>
              <a:t>http://www.onbile.com/info/wp-content/uploads/2013/03/responsive-web-design.jpg</a:t>
            </a:r>
            <a:endParaRPr lang="en-GB" sz="1200">
              <a:latin typeface="Calibri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en-GB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/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04800" y="-85725"/>
            <a:ext cx="9753600" cy="702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>
                <a:hlinkClick r:id="rId3"/>
              </a:rPr>
              <a:t>http://cec.stormid.co/</a:t>
            </a:r>
            <a:endParaRPr lang="en-GB" smtClean="0"/>
          </a:p>
        </p:txBody>
      </p:sp>
      <p:sp>
        <p:nvSpPr>
          <p:cNvPr id="29698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>
                <a:solidFill>
                  <a:srgbClr val="002060"/>
                </a:solidFill>
              </a:rPr>
              <a:t>Alpha site 31 August </a:t>
            </a: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37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268538" y="3357563"/>
            <a:ext cx="35274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Calibri" pitchFamily="34" charset="0"/>
              </a:rPr>
              <a:t>Clean and simple design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32363" y="3789363"/>
            <a:ext cx="158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b="1">
                <a:latin typeface="Calibri" pitchFamily="34" charset="0"/>
              </a:rPr>
              <a:t>Top tasks first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08400" y="620713"/>
            <a:ext cx="2519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b="1">
                <a:latin typeface="Calibri" pitchFamily="34" charset="0"/>
              </a:rPr>
              <a:t>Mobile friendly content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508625" y="2924175"/>
            <a:ext cx="16494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Calibri" pitchFamily="34" charset="0"/>
              </a:rPr>
              <a:t>3 sample forms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Content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Design principles &amp; best practice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 err="1" smtClean="0"/>
              <a:t>Gov.uk</a:t>
            </a:r>
            <a:endParaRPr lang="en-GB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Statistical analysis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 smtClean="0"/>
              <a:t>Key words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 smtClean="0"/>
              <a:t>Page visits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Re-use good work from other councils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Content types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Copywriter – iterative process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Populate Alpha site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Box 6"/>
          <p:cNvSpPr txBox="1">
            <a:spLocks noChangeArrowheads="1"/>
          </p:cNvSpPr>
          <p:nvPr/>
        </p:nvSpPr>
        <p:spPr bwMode="auto">
          <a:xfrm>
            <a:off x="6661150" y="1268413"/>
            <a:ext cx="1928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200" b="1">
                <a:solidFill>
                  <a:srgbClr val="FFCC66"/>
                </a:solidFill>
                <a:latin typeface="Calibri" pitchFamily="34" charset="0"/>
              </a:rPr>
              <a:t>Empowered</a:t>
            </a:r>
            <a:r>
              <a:rPr lang="en-GB" sz="1600" b="1">
                <a:latin typeface="Calibri" pitchFamily="34" charset="0"/>
              </a:rPr>
              <a:t> Partners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300788" y="1270000"/>
            <a:ext cx="2627312" cy="1438275"/>
          </a:xfrm>
          <a:prstGeom prst="rect">
            <a:avLst/>
          </a:prstGeom>
          <a:noFill/>
          <a:ln w="12700">
            <a:solidFill>
              <a:schemeClr val="bg1">
                <a:lumMod val="50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35843" name="Picture 41" descr="nurse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9363" y="1916113"/>
            <a:ext cx="474662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42300" y="1844675"/>
            <a:ext cx="65087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Box 7"/>
          <p:cNvSpPr txBox="1">
            <a:spLocks noChangeArrowheads="1"/>
          </p:cNvSpPr>
          <p:nvPr/>
        </p:nvSpPr>
        <p:spPr bwMode="auto">
          <a:xfrm>
            <a:off x="384175" y="3121025"/>
            <a:ext cx="2346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>
                <a:solidFill>
                  <a:srgbClr val="FFCC66"/>
                </a:solidFill>
                <a:latin typeface="Calibri" pitchFamily="34" charset="0"/>
              </a:rPr>
              <a:t>Empowered</a:t>
            </a:r>
            <a:r>
              <a:rPr lang="en-GB" sz="1600" b="1">
                <a:latin typeface="Calibri" pitchFamily="34" charset="0"/>
              </a:rPr>
              <a:t> Management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0825" y="3141663"/>
            <a:ext cx="2584450" cy="1582737"/>
          </a:xfrm>
          <a:prstGeom prst="rect">
            <a:avLst/>
          </a:prstGeom>
          <a:noFill/>
          <a:ln w="12700">
            <a:solidFill>
              <a:schemeClr val="accent1">
                <a:lumMod val="75000"/>
                <a:alpha val="50000"/>
              </a:schemeClr>
            </a:solidFill>
            <a:prstDash val="lgDash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5849" name="Picture 43" descr="Sue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825" y="3783013"/>
            <a:ext cx="574675" cy="94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0" name="TextBox 8"/>
          <p:cNvSpPr txBox="1">
            <a:spLocks noChangeArrowheads="1"/>
          </p:cNvSpPr>
          <p:nvPr/>
        </p:nvSpPr>
        <p:spPr bwMode="auto">
          <a:xfrm>
            <a:off x="3262313" y="3141663"/>
            <a:ext cx="27765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>
                <a:solidFill>
                  <a:srgbClr val="FFCC66"/>
                </a:solidFill>
                <a:latin typeface="Calibri" pitchFamily="34" charset="0"/>
              </a:rPr>
              <a:t>Empowered</a:t>
            </a:r>
            <a:r>
              <a:rPr lang="en-GB" sz="1600" b="1">
                <a:latin typeface="Calibri" pitchFamily="34" charset="0"/>
              </a:rPr>
              <a:t> Elected Members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03575" y="3148013"/>
            <a:ext cx="2808288" cy="1576387"/>
          </a:xfrm>
          <a:prstGeom prst="rect">
            <a:avLst/>
          </a:prstGeom>
          <a:noFill/>
          <a:ln w="12700">
            <a:solidFill>
              <a:schemeClr val="bg1">
                <a:lumMod val="50000"/>
                <a:alpha val="50000"/>
              </a:schemeClr>
            </a:solidFill>
            <a:prstDash val="lgDash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35854" name="Picture 45" descr="andyburns.g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5913" y="4149725"/>
            <a:ext cx="446087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5" name="Picture 46" descr="lordprovost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76600" y="3500438"/>
            <a:ext cx="422275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6" name="TextBox 9"/>
          <p:cNvSpPr txBox="1">
            <a:spLocks noChangeArrowheads="1"/>
          </p:cNvSpPr>
          <p:nvPr/>
        </p:nvSpPr>
        <p:spPr bwMode="auto">
          <a:xfrm>
            <a:off x="4876800" y="5084763"/>
            <a:ext cx="2232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>
                <a:solidFill>
                  <a:srgbClr val="FFCC66"/>
                </a:solidFill>
                <a:latin typeface="Calibri" pitchFamily="34" charset="0"/>
              </a:rPr>
              <a:t>Empowered</a:t>
            </a:r>
            <a:r>
              <a:rPr lang="en-GB" sz="1600" b="1">
                <a:latin typeface="Calibri" pitchFamily="34" charset="0"/>
              </a:rPr>
              <a:t> Businesses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16463" y="5097463"/>
            <a:ext cx="3240087" cy="1571625"/>
          </a:xfrm>
          <a:prstGeom prst="rect">
            <a:avLst/>
          </a:prstGeom>
          <a:noFill/>
          <a:ln w="12700">
            <a:solidFill>
              <a:srgbClr val="FF9900">
                <a:alpha val="50000"/>
              </a:srgbClr>
            </a:solidFill>
            <a:prstDash val="lgDash"/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35860" name="Picture 47" descr="business-clubs.gif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16463" y="5589588"/>
            <a:ext cx="9699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61" name="TextBox 10"/>
          <p:cNvSpPr txBox="1">
            <a:spLocks noChangeArrowheads="1"/>
          </p:cNvSpPr>
          <p:nvPr/>
        </p:nvSpPr>
        <p:spPr bwMode="auto">
          <a:xfrm>
            <a:off x="6243638" y="3121025"/>
            <a:ext cx="21097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>
                <a:solidFill>
                  <a:srgbClr val="FFCC66"/>
                </a:solidFill>
                <a:latin typeface="Calibri" pitchFamily="34" charset="0"/>
              </a:rPr>
              <a:t>Empowered</a:t>
            </a:r>
            <a:r>
              <a:rPr lang="en-GB" sz="1600" b="1">
                <a:latin typeface="Calibri" pitchFamily="34" charset="0"/>
              </a:rPr>
              <a:t> Workforce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27763" y="3146425"/>
            <a:ext cx="2808287" cy="1577975"/>
          </a:xfrm>
          <a:prstGeom prst="rect">
            <a:avLst/>
          </a:prstGeom>
          <a:noFill/>
          <a:ln w="12700">
            <a:solidFill>
              <a:schemeClr val="bg1">
                <a:lumMod val="50000"/>
                <a:alpha val="50000"/>
              </a:schemeClr>
            </a:solidFill>
            <a:prstDash val="lgDash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35865" name="Picture 49" descr="woman-with-laptop.gif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358188" y="3860800"/>
            <a:ext cx="60166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66" name="TextBox 11"/>
          <p:cNvSpPr txBox="1">
            <a:spLocks noChangeArrowheads="1"/>
          </p:cNvSpPr>
          <p:nvPr/>
        </p:nvSpPr>
        <p:spPr bwMode="auto">
          <a:xfrm>
            <a:off x="958850" y="1268413"/>
            <a:ext cx="1884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>
                <a:solidFill>
                  <a:srgbClr val="FFCC66"/>
                </a:solidFill>
                <a:latin typeface="Calibri" pitchFamily="34" charset="0"/>
              </a:rPr>
              <a:t>Empowered</a:t>
            </a:r>
            <a:r>
              <a:rPr lang="en-GB" sz="1600" b="1">
                <a:latin typeface="Calibri" pitchFamily="34" charset="0"/>
              </a:rPr>
              <a:t> Citizens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88925" y="1268413"/>
            <a:ext cx="2627313" cy="1439862"/>
          </a:xfrm>
          <a:prstGeom prst="rect">
            <a:avLst/>
          </a:prstGeom>
          <a:noFill/>
          <a:ln w="12700">
            <a:solidFill>
              <a:schemeClr val="accent1">
                <a:lumMod val="75000"/>
                <a:alpha val="50000"/>
              </a:schemeClr>
            </a:solidFill>
            <a:prstDash val="lgDash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35870" name="Picture 51" descr="mobile.gif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52425" y="1343025"/>
            <a:ext cx="509588" cy="129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5"/>
          <p:cNvSpPr/>
          <p:nvPr/>
        </p:nvSpPr>
        <p:spPr>
          <a:xfrm>
            <a:off x="1152525" y="5084763"/>
            <a:ext cx="3203575" cy="1584325"/>
          </a:xfrm>
          <a:prstGeom prst="rect">
            <a:avLst/>
          </a:prstGeom>
          <a:noFill/>
          <a:ln w="12700">
            <a:solidFill>
              <a:schemeClr val="bg1">
                <a:lumMod val="50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35872" name="Picture 50" descr="article-new_ehow_images_a06.gif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331913" y="5445125"/>
            <a:ext cx="846137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73" name="TextBox 11"/>
          <p:cNvSpPr txBox="1">
            <a:spLocks noChangeArrowheads="1"/>
          </p:cNvSpPr>
          <p:nvPr/>
        </p:nvSpPr>
        <p:spPr bwMode="auto">
          <a:xfrm>
            <a:off x="2178050" y="5084763"/>
            <a:ext cx="1962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200" b="1">
                <a:solidFill>
                  <a:srgbClr val="FFCC66"/>
                </a:solidFill>
                <a:latin typeface="Calibri" pitchFamily="34" charset="0"/>
              </a:rPr>
              <a:t>Empowered</a:t>
            </a:r>
            <a:r>
              <a:rPr lang="en-GB" sz="1600" b="1">
                <a:latin typeface="Calibri" pitchFamily="34" charset="0"/>
              </a:rPr>
              <a:t> Learners</a:t>
            </a:r>
          </a:p>
        </p:txBody>
      </p:sp>
      <p:sp>
        <p:nvSpPr>
          <p:cNvPr id="3" name="Rectangle 29"/>
          <p:cNvSpPr/>
          <p:nvPr/>
        </p:nvSpPr>
        <p:spPr>
          <a:xfrm>
            <a:off x="3203575" y="1284288"/>
            <a:ext cx="2808288" cy="1423987"/>
          </a:xfrm>
          <a:prstGeom prst="rect">
            <a:avLst/>
          </a:prstGeom>
          <a:noFill/>
          <a:ln w="12700">
            <a:solidFill>
              <a:schemeClr val="bg1">
                <a:lumMod val="50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5875" name="TextBox 5"/>
          <p:cNvSpPr txBox="1">
            <a:spLocks noChangeArrowheads="1"/>
          </p:cNvSpPr>
          <p:nvPr/>
        </p:nvSpPr>
        <p:spPr bwMode="auto">
          <a:xfrm>
            <a:off x="3968750" y="1262063"/>
            <a:ext cx="1914525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>
                <a:solidFill>
                  <a:srgbClr val="FFCC66"/>
                </a:solidFill>
                <a:latin typeface="Calibri" pitchFamily="34" charset="0"/>
              </a:rPr>
              <a:t>Empowered</a:t>
            </a:r>
            <a:r>
              <a:rPr lang="en-GB" b="1">
                <a:latin typeface="Calibri" pitchFamily="34" charset="0"/>
              </a:rPr>
              <a:t> </a:t>
            </a:r>
            <a:r>
              <a:rPr lang="en-GB" sz="1600" b="1">
                <a:latin typeface="Calibri" pitchFamily="34" charset="0"/>
              </a:rPr>
              <a:t>Visitors </a:t>
            </a:r>
          </a:p>
          <a:p>
            <a:r>
              <a:rPr lang="en-GB" sz="1600" b="1">
                <a:latin typeface="Calibri" pitchFamily="34" charset="0"/>
              </a:rPr>
              <a:t>and Students</a:t>
            </a:r>
          </a:p>
        </p:txBody>
      </p:sp>
      <p:pic>
        <p:nvPicPr>
          <p:cNvPr id="35876" name="Picture 52" descr="Balmoral hotel skylin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73425" y="1373188"/>
            <a:ext cx="614363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77" name="Title 1"/>
          <p:cNvSpPr>
            <a:spLocks/>
          </p:cNvSpPr>
          <p:nvPr/>
        </p:nvSpPr>
        <p:spPr bwMode="auto">
          <a:xfrm>
            <a:off x="179388" y="-26988"/>
            <a:ext cx="8964612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>
                <a:solidFill>
                  <a:schemeClr val="tx2"/>
                </a:solidFill>
                <a:latin typeface="Calibri" pitchFamily="34" charset="0"/>
              </a:rPr>
              <a:t>ICT&amp;D Stakeholders</a:t>
            </a:r>
          </a:p>
        </p:txBody>
      </p:sp>
      <p:sp>
        <p:nvSpPr>
          <p:cNvPr id="35878" name="Text Box 59"/>
          <p:cNvSpPr txBox="1">
            <a:spLocks noChangeArrowheads="1"/>
          </p:cNvSpPr>
          <p:nvPr/>
        </p:nvSpPr>
        <p:spPr bwMode="auto">
          <a:xfrm>
            <a:off x="971550" y="1628775"/>
            <a:ext cx="1927225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Citizens Focus groups</a:t>
            </a:r>
          </a:p>
          <a:p>
            <a:r>
              <a:rPr lang="en-GB" sz="1200">
                <a:latin typeface="Calibri" pitchFamily="34" charset="0"/>
              </a:rPr>
              <a:t>based on segmentation </a:t>
            </a:r>
          </a:p>
          <a:p>
            <a:r>
              <a:rPr lang="en-GB" sz="1200">
                <a:latin typeface="Calibri" pitchFamily="34" charset="0"/>
              </a:rPr>
              <a:t>analysis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Analysis from Edinburgh </a:t>
            </a:r>
          </a:p>
          <a:p>
            <a:r>
              <a:rPr lang="en-GB" sz="1200">
                <a:latin typeface="Calibri" pitchFamily="34" charset="0"/>
              </a:rPr>
              <a:t>People’s Survey</a:t>
            </a:r>
          </a:p>
        </p:txBody>
      </p:sp>
      <p:sp>
        <p:nvSpPr>
          <p:cNvPr id="35879" name="Text Box 62"/>
          <p:cNvSpPr txBox="1">
            <a:spLocks noChangeArrowheads="1"/>
          </p:cNvSpPr>
          <p:nvPr/>
        </p:nvSpPr>
        <p:spPr bwMode="auto">
          <a:xfrm>
            <a:off x="755650" y="3500438"/>
            <a:ext cx="2112963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ICT and Digital Board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Extended CMT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Senior Management Teams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Directorate ICT and Digital </a:t>
            </a:r>
          </a:p>
          <a:p>
            <a:r>
              <a:rPr lang="en-GB" sz="1200">
                <a:latin typeface="Calibri" pitchFamily="34" charset="0"/>
              </a:rPr>
              <a:t>Boards</a:t>
            </a:r>
          </a:p>
        </p:txBody>
      </p:sp>
      <p:sp>
        <p:nvSpPr>
          <p:cNvPr id="35880" name="Text Box 63"/>
          <p:cNvSpPr txBox="1">
            <a:spLocks noChangeArrowheads="1"/>
          </p:cNvSpPr>
          <p:nvPr/>
        </p:nvSpPr>
        <p:spPr bwMode="auto">
          <a:xfrm>
            <a:off x="3725863" y="3573463"/>
            <a:ext cx="2359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Elected Member ICT Sounding </a:t>
            </a:r>
          </a:p>
          <a:p>
            <a:r>
              <a:rPr lang="en-GB" sz="1200">
                <a:latin typeface="Calibri" pitchFamily="34" charset="0"/>
              </a:rPr>
              <a:t>Board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Elected Member </a:t>
            </a:r>
          </a:p>
          <a:p>
            <a:r>
              <a:rPr lang="en-GB" sz="1200">
                <a:latin typeface="Calibri" pitchFamily="34" charset="0"/>
              </a:rPr>
              <a:t>Open Day</a:t>
            </a:r>
          </a:p>
        </p:txBody>
      </p:sp>
      <p:sp>
        <p:nvSpPr>
          <p:cNvPr id="35881" name="Text Box 64"/>
          <p:cNvSpPr txBox="1">
            <a:spLocks noChangeArrowheads="1"/>
          </p:cNvSpPr>
          <p:nvPr/>
        </p:nvSpPr>
        <p:spPr bwMode="auto">
          <a:xfrm>
            <a:off x="6300788" y="3644900"/>
            <a:ext cx="2603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Focus groups with each directorate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Employee Survey 2012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ICT Survey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ICT Open Day</a:t>
            </a:r>
          </a:p>
        </p:txBody>
      </p:sp>
      <p:sp>
        <p:nvSpPr>
          <p:cNvPr id="35882" name="Text Box 65"/>
          <p:cNvSpPr txBox="1">
            <a:spLocks noChangeArrowheads="1"/>
          </p:cNvSpPr>
          <p:nvPr/>
        </p:nvSpPr>
        <p:spPr bwMode="auto">
          <a:xfrm>
            <a:off x="3924300" y="1925638"/>
            <a:ext cx="2081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Survey with visitors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Visit Scotland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Focus group with Students </a:t>
            </a:r>
          </a:p>
          <a:p>
            <a:pPr>
              <a:buFontTx/>
              <a:buChar char="•"/>
            </a:pPr>
            <a:endParaRPr lang="en-GB" sz="1200">
              <a:latin typeface="Calibri" pitchFamily="34" charset="0"/>
            </a:endParaRPr>
          </a:p>
        </p:txBody>
      </p:sp>
      <p:sp>
        <p:nvSpPr>
          <p:cNvPr id="35883" name="Text Box 66"/>
          <p:cNvSpPr txBox="1">
            <a:spLocks noChangeArrowheads="1"/>
          </p:cNvSpPr>
          <p:nvPr/>
        </p:nvSpPr>
        <p:spPr bwMode="auto">
          <a:xfrm>
            <a:off x="6723063" y="1700213"/>
            <a:ext cx="17907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Edinburgh Partnership </a:t>
            </a:r>
          </a:p>
          <a:p>
            <a:r>
              <a:rPr lang="en-GB" sz="1200">
                <a:latin typeface="Calibri" pitchFamily="34" charset="0"/>
              </a:rPr>
              <a:t>Executive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NHS Lothian</a:t>
            </a:r>
          </a:p>
        </p:txBody>
      </p:sp>
      <p:sp>
        <p:nvSpPr>
          <p:cNvPr id="35884" name="Text Box 67"/>
          <p:cNvSpPr txBox="1">
            <a:spLocks noChangeArrowheads="1"/>
          </p:cNvSpPr>
          <p:nvPr/>
        </p:nvSpPr>
        <p:spPr bwMode="auto">
          <a:xfrm>
            <a:off x="5724525" y="5661025"/>
            <a:ext cx="15097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Business Gateway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Survey with 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local Businesses </a:t>
            </a:r>
          </a:p>
        </p:txBody>
      </p:sp>
      <p:sp>
        <p:nvSpPr>
          <p:cNvPr id="35885" name="Text Box 68"/>
          <p:cNvSpPr txBox="1">
            <a:spLocks noChangeArrowheads="1"/>
          </p:cNvSpPr>
          <p:nvPr/>
        </p:nvSpPr>
        <p:spPr bwMode="auto">
          <a:xfrm>
            <a:off x="2279650" y="5589588"/>
            <a:ext cx="2063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ICT and Digital Leads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Research from Learning </a:t>
            </a:r>
          </a:p>
          <a:p>
            <a:r>
              <a:rPr lang="en-GB" sz="1200">
                <a:latin typeface="Calibri" pitchFamily="34" charset="0"/>
              </a:rPr>
              <a:t>and Teaching refresh</a:t>
            </a:r>
          </a:p>
          <a:p>
            <a:pPr>
              <a:buFontTx/>
              <a:buChar char="•"/>
            </a:pPr>
            <a:r>
              <a:rPr lang="en-GB" sz="1200">
                <a:latin typeface="Calibri" pitchFamily="34" charset="0"/>
              </a:rPr>
              <a:t>Head Teachers ICT project</a:t>
            </a:r>
          </a:p>
          <a:p>
            <a:r>
              <a:rPr lang="en-GB" sz="1200">
                <a:latin typeface="Calibri" pitchFamily="34" charset="0"/>
              </a:rPr>
              <a:t> group</a:t>
            </a:r>
          </a:p>
          <a:p>
            <a:r>
              <a:rPr lang="en-GB" sz="1200"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Scope</a:t>
            </a:r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9933" t="9295" r="18052" b="3177"/>
          <a:stretch>
            <a:fillRect/>
          </a:stretch>
        </p:blipFill>
        <p:spPr>
          <a:xfrm>
            <a:off x="684213" y="1989138"/>
            <a:ext cx="3382962" cy="4567237"/>
          </a:xfr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/>
          <a:srcRect l="19933" t="9519" r="17314" b="841"/>
          <a:stretch>
            <a:fillRect/>
          </a:stretch>
        </p:blipFill>
        <p:spPr bwMode="auto">
          <a:xfrm>
            <a:off x="5292725" y="2465388"/>
            <a:ext cx="3305175" cy="439261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2"/>
          <p:cNvSpPr>
            <a:spLocks noGrp="1"/>
          </p:cNvSpPr>
          <p:nvPr>
            <p:ph idx="4294967295"/>
          </p:nvPr>
        </p:nvSpPr>
        <p:spPr>
          <a:xfrm>
            <a:off x="2484438" y="1700213"/>
            <a:ext cx="6335712" cy="4103687"/>
          </a:xfrm>
        </p:spPr>
        <p:txBody>
          <a:bodyPr/>
          <a:lstStyle/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endParaRPr lang="en-US" smtClean="0">
              <a:ea typeface="ＭＳ Ｐゴシック"/>
              <a:cs typeface="ＭＳ Ｐゴシック"/>
            </a:endParaRPr>
          </a:p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39938" name="Title 1"/>
          <p:cNvSpPr>
            <a:spLocks/>
          </p:cNvSpPr>
          <p:nvPr/>
        </p:nvSpPr>
        <p:spPr bwMode="auto">
          <a:xfrm>
            <a:off x="179388" y="-26988"/>
            <a:ext cx="8964612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>
                <a:solidFill>
                  <a:schemeClr val="tx2"/>
                </a:solidFill>
                <a:latin typeface="Calibri" pitchFamily="34" charset="0"/>
              </a:rPr>
              <a:t>Approach – general public</a:t>
            </a:r>
          </a:p>
        </p:txBody>
      </p:sp>
      <p:pic>
        <p:nvPicPr>
          <p:cNvPr id="39939" name="Picture 13" descr="IMG_00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049338"/>
            <a:ext cx="7920037" cy="580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14"/>
          <p:cNvSpPr>
            <a:spLocks noChangeArrowheads="1"/>
          </p:cNvSpPr>
          <p:nvPr/>
        </p:nvSpPr>
        <p:spPr bwMode="auto">
          <a:xfrm>
            <a:off x="684213" y="5380038"/>
            <a:ext cx="4248150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ea typeface="ＭＳ Ｐゴシック"/>
                <a:cs typeface="ＭＳ Ｐゴシック"/>
              </a:rPr>
              <a:t>&gt;Sampling general residential population of Edinburgh</a:t>
            </a:r>
          </a:p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ea typeface="ＭＳ Ｐゴシック"/>
                <a:cs typeface="ＭＳ Ｐゴシック"/>
              </a:rPr>
              <a:t>&gt;1-1 observational feedback</a:t>
            </a:r>
          </a:p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ea typeface="ＭＳ Ｐゴシック"/>
                <a:cs typeface="ＭＳ Ｐゴシック"/>
              </a:rPr>
              <a:t>&gt;Not general release</a:t>
            </a:r>
          </a:p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endParaRPr lang="en-US" b="1">
              <a:solidFill>
                <a:schemeClr val="bg1"/>
              </a:solidFill>
              <a:latin typeface="Calibri" pitchFamily="34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2"/>
          <p:cNvSpPr>
            <a:spLocks noGrp="1"/>
          </p:cNvSpPr>
          <p:nvPr>
            <p:ph idx="4294967295"/>
          </p:nvPr>
        </p:nvSpPr>
        <p:spPr>
          <a:xfrm>
            <a:off x="2484438" y="1700213"/>
            <a:ext cx="6335712" cy="4103687"/>
          </a:xfrm>
        </p:spPr>
        <p:txBody>
          <a:bodyPr/>
          <a:lstStyle/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endParaRPr lang="en-US" smtClean="0">
              <a:ea typeface="ＭＳ Ｐゴシック"/>
              <a:cs typeface="ＭＳ Ｐゴシック"/>
            </a:endParaRPr>
          </a:p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41986" name="Title 1"/>
          <p:cNvSpPr>
            <a:spLocks/>
          </p:cNvSpPr>
          <p:nvPr/>
        </p:nvSpPr>
        <p:spPr bwMode="auto">
          <a:xfrm>
            <a:off x="179388" y="-26988"/>
            <a:ext cx="8964612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>
                <a:solidFill>
                  <a:schemeClr val="tx2"/>
                </a:solidFill>
                <a:latin typeface="Calibri" pitchFamily="34" charset="0"/>
              </a:rPr>
              <a:t>Approach – interest groups</a:t>
            </a:r>
          </a:p>
        </p:txBody>
      </p:sp>
      <p:sp>
        <p:nvSpPr>
          <p:cNvPr id="41987" name="Rectangle 14"/>
          <p:cNvSpPr>
            <a:spLocks noChangeArrowheads="1"/>
          </p:cNvSpPr>
          <p:nvPr/>
        </p:nvSpPr>
        <p:spPr bwMode="auto">
          <a:xfrm>
            <a:off x="1116013" y="4965700"/>
            <a:ext cx="3816350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ea typeface="ＭＳ Ｐゴシック"/>
                <a:cs typeface="ＭＳ Ｐゴシック"/>
              </a:rPr>
              <a:t>Not general release</a:t>
            </a:r>
          </a:p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ea typeface="ＭＳ Ｐゴシック"/>
                <a:cs typeface="ＭＳ Ｐゴシック"/>
              </a:rPr>
              <a:t>1-1 observational feedback</a:t>
            </a:r>
          </a:p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ea typeface="ＭＳ Ｐゴシック"/>
                <a:cs typeface="ＭＳ Ｐゴシック"/>
              </a:rPr>
              <a:t>Sampling general residential population of Edinburgh</a:t>
            </a:r>
          </a:p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ea typeface="ＭＳ Ｐゴシック"/>
                <a:cs typeface="ＭＳ Ｐゴシック"/>
              </a:rPr>
              <a:t>Plus specific interest groups </a:t>
            </a:r>
          </a:p>
        </p:txBody>
      </p:sp>
      <p:pic>
        <p:nvPicPr>
          <p:cNvPr id="41988" name="Picture 5" descr="IMG_003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981075"/>
            <a:ext cx="7869237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Rectangle 7"/>
          <p:cNvSpPr>
            <a:spLocks noChangeArrowheads="1"/>
          </p:cNvSpPr>
          <p:nvPr/>
        </p:nvSpPr>
        <p:spPr bwMode="auto">
          <a:xfrm>
            <a:off x="611188" y="5805488"/>
            <a:ext cx="5905500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ea typeface="ＭＳ Ｐゴシック"/>
                <a:cs typeface="ＭＳ Ｐゴシック"/>
              </a:rPr>
              <a:t>&gt;Special interest groups</a:t>
            </a:r>
          </a:p>
          <a:p>
            <a:pPr marL="358775" indent="-358775">
              <a:spcBef>
                <a:spcPct val="50000"/>
              </a:spcBef>
              <a:buClr>
                <a:srgbClr val="4D264D"/>
              </a:buClr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ea typeface="ＭＳ Ｐゴシック"/>
                <a:cs typeface="ＭＳ Ｐゴシック"/>
              </a:rPr>
              <a:t>&gt;1-1 observational feedback and group discussion</a:t>
            </a:r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</a:rPr>
              <a:t>Approach – accessibility</a:t>
            </a:r>
            <a:br>
              <a:rPr lang="en-US" dirty="0" smtClean="0">
                <a:solidFill>
                  <a:schemeClr val="tx2"/>
                </a:solidFill>
              </a:rPr>
            </a:br>
            <a:endParaRPr lang="en-GB" dirty="0"/>
          </a:p>
        </p:txBody>
      </p:sp>
      <p:pic>
        <p:nvPicPr>
          <p:cNvPr id="44034" name="Content Placeholder 3" descr="AbilityNetmasterlogo-[Conve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55650" y="2133600"/>
            <a:ext cx="2286000" cy="673100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 l="20522" t="28536" r="25697" b="13472"/>
          <a:stretch>
            <a:fillRect/>
          </a:stretch>
        </p:blipFill>
        <p:spPr bwMode="auto">
          <a:xfrm>
            <a:off x="3419475" y="1844675"/>
            <a:ext cx="5473700" cy="45370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</a:rPr>
              <a:t>Approach – internal stakeholders</a:t>
            </a:r>
            <a:br>
              <a:rPr lang="en-US" dirty="0" smtClean="0">
                <a:solidFill>
                  <a:schemeClr val="tx2"/>
                </a:solidFill>
              </a:rPr>
            </a:br>
            <a:endParaRPr lang="en-GB" dirty="0"/>
          </a:p>
        </p:txBody>
      </p:sp>
      <p:sp>
        <p:nvSpPr>
          <p:cNvPr id="46082" name="Rectangle 6"/>
          <p:cNvSpPr>
            <a:spLocks noChangeArrowheads="1"/>
          </p:cNvSpPr>
          <p:nvPr/>
        </p:nvSpPr>
        <p:spPr bwMode="auto">
          <a:xfrm>
            <a:off x="2933700" y="3244850"/>
            <a:ext cx="30876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alibri" pitchFamily="34" charset="0"/>
              </a:rPr>
              <a:t>Approach – inrnal stakeholders</a:t>
            </a:r>
          </a:p>
        </p:txBody>
      </p:sp>
      <p:pic>
        <p:nvPicPr>
          <p:cNvPr id="46083" name="Picture 6" descr="IMG_0042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692275" y="1916113"/>
            <a:ext cx="6264275" cy="4679950"/>
          </a:xfrm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68313" y="1125538"/>
            <a:ext cx="8229600" cy="863600"/>
          </a:xfrm>
        </p:spPr>
        <p:txBody>
          <a:bodyPr/>
          <a:lstStyle/>
          <a:p>
            <a:r>
              <a:rPr lang="en-GB" smtClean="0"/>
              <a:t>Objectives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900113" y="1773238"/>
            <a:ext cx="7869237" cy="3240087"/>
          </a:xfrm>
        </p:spPr>
        <p:txBody>
          <a:bodyPr rtlCol="0">
            <a:normAutofit fontScale="92500" lnSpcReduction="20000"/>
          </a:bodyPr>
          <a:lstStyle/>
          <a:p>
            <a:pPr marL="0" indent="0" fontAlgn="auto">
              <a:spcAft>
                <a:spcPts val="0"/>
              </a:spcAft>
              <a:buFontTx/>
              <a:buNone/>
              <a:defRPr/>
            </a:pPr>
            <a:endParaRPr lang="en-GB" i="1" dirty="0" smtClean="0"/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000" i="1" dirty="0" smtClean="0"/>
              <a:t> </a:t>
            </a:r>
            <a:r>
              <a:rPr lang="en-GB" sz="3000" dirty="0" smtClean="0"/>
              <a:t>a </a:t>
            </a:r>
            <a:r>
              <a:rPr lang="en-GB" sz="3000" b="1" dirty="0" smtClean="0"/>
              <a:t>best in class</a:t>
            </a:r>
            <a:r>
              <a:rPr lang="en-GB" sz="3000" dirty="0" smtClean="0"/>
              <a:t> website that is </a:t>
            </a:r>
            <a:r>
              <a:rPr lang="en-GB" sz="3000" b="1" dirty="0" smtClean="0"/>
              <a:t>easy-to-use</a:t>
            </a:r>
            <a:r>
              <a:rPr lang="en-GB" sz="3000" dirty="0" smtClean="0"/>
              <a:t> on any device,</a:t>
            </a:r>
            <a:r>
              <a:rPr lang="en-GB" sz="3000" b="1" dirty="0" smtClean="0"/>
              <a:t> </a:t>
            </a:r>
            <a:r>
              <a:rPr lang="en-GB" sz="3000" b="1" u="sng" dirty="0" smtClean="0"/>
              <a:t>and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GB" sz="3000" dirty="0" smtClean="0"/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000" b="1" dirty="0" smtClean="0"/>
              <a:t>30+</a:t>
            </a:r>
            <a:r>
              <a:rPr lang="en-GB" sz="3000" dirty="0" smtClean="0"/>
              <a:t> online transactions which link to business IT systems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3000" dirty="0" smtClean="0"/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000" dirty="0" smtClean="0"/>
              <a:t>Customer </a:t>
            </a:r>
            <a:r>
              <a:rPr lang="en-GB" sz="3000" b="1" dirty="0" smtClean="0"/>
              <a:t>log-in</a:t>
            </a:r>
            <a:r>
              <a:rPr lang="en-GB" sz="3000" dirty="0" smtClean="0"/>
              <a:t> area</a:t>
            </a:r>
          </a:p>
          <a:p>
            <a:pPr lvl="4" fontAlgn="auto">
              <a:spcAft>
                <a:spcPts val="0"/>
              </a:spcAft>
              <a:buFontTx/>
              <a:buNone/>
              <a:defRPr/>
            </a:pPr>
            <a:r>
              <a:rPr lang="en-GB" dirty="0" smtClean="0"/>
              <a:t>		</a:t>
            </a:r>
            <a:r>
              <a:rPr lang="en-GB" sz="1800" i="1" dirty="0" smtClean="0"/>
              <a:t>			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52258" t="55887" r="21613"/>
          <a:stretch>
            <a:fillRect/>
          </a:stretch>
        </p:blipFill>
        <p:spPr bwMode="auto">
          <a:xfrm>
            <a:off x="1258888" y="4779963"/>
            <a:ext cx="1296987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79839" t="67863" r="4193"/>
          <a:stretch>
            <a:fillRect/>
          </a:stretch>
        </p:blipFill>
        <p:spPr bwMode="auto">
          <a:xfrm>
            <a:off x="250825" y="4995863"/>
            <a:ext cx="792163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1453" t="57883" r="46291"/>
          <a:stretch>
            <a:fillRect/>
          </a:stretch>
        </p:blipFill>
        <p:spPr bwMode="auto">
          <a:xfrm>
            <a:off x="2627313" y="4672013"/>
            <a:ext cx="3084512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70" name="Group 7"/>
          <p:cNvGrpSpPr>
            <a:grpSpLocks/>
          </p:cNvGrpSpPr>
          <p:nvPr/>
        </p:nvGrpSpPr>
        <p:grpSpPr bwMode="auto">
          <a:xfrm>
            <a:off x="5973763" y="4437063"/>
            <a:ext cx="2814637" cy="2276475"/>
            <a:chOff x="1752600" y="431800"/>
            <a:chExt cx="7658100" cy="6196013"/>
          </a:xfrm>
        </p:grpSpPr>
        <p:sp>
          <p:nvSpPr>
            <p:cNvPr id="9" name="AutoShape 1"/>
            <p:cNvSpPr>
              <a:spLocks/>
            </p:cNvSpPr>
            <p:nvPr/>
          </p:nvSpPr>
          <p:spPr bwMode="auto">
            <a:xfrm>
              <a:off x="4318258" y="5729089"/>
              <a:ext cx="2526783" cy="89872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19848"/>
                  </a:lnTo>
                  <a:lnTo>
                    <a:pt x="2361" y="18968"/>
                  </a:lnTo>
                  <a:lnTo>
                    <a:pt x="4297" y="0"/>
                  </a:lnTo>
                  <a:lnTo>
                    <a:pt x="10706" y="0"/>
                  </a:lnTo>
                  <a:lnTo>
                    <a:pt x="10893" y="0"/>
                  </a:lnTo>
                  <a:lnTo>
                    <a:pt x="17302" y="0"/>
                  </a:lnTo>
                  <a:lnTo>
                    <a:pt x="19238" y="18968"/>
                  </a:lnTo>
                  <a:lnTo>
                    <a:pt x="21600" y="19848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A5ADBD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0" name="AutoShape 2"/>
            <p:cNvSpPr>
              <a:spLocks/>
            </p:cNvSpPr>
            <p:nvPr/>
          </p:nvSpPr>
          <p:spPr bwMode="auto">
            <a:xfrm>
              <a:off x="1752600" y="431800"/>
              <a:ext cx="7658100" cy="459299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803"/>
                  </a:lnTo>
                  <a:cubicBezTo>
                    <a:pt x="0" y="359"/>
                    <a:pt x="214" y="0"/>
                    <a:pt x="478" y="0"/>
                  </a:cubicBezTo>
                  <a:lnTo>
                    <a:pt x="21121" y="0"/>
                  </a:lnTo>
                  <a:cubicBezTo>
                    <a:pt x="21385" y="0"/>
                    <a:pt x="21600" y="359"/>
                    <a:pt x="21600" y="803"/>
                  </a:cubicBez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5A617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1" name="AutoShape 3"/>
            <p:cNvSpPr>
              <a:spLocks/>
            </p:cNvSpPr>
            <p:nvPr/>
          </p:nvSpPr>
          <p:spPr bwMode="auto">
            <a:xfrm>
              <a:off x="1752600" y="5024799"/>
              <a:ext cx="7658100" cy="70429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21" y="21600"/>
                  </a:moveTo>
                  <a:lnTo>
                    <a:pt x="478" y="21600"/>
                  </a:lnTo>
                  <a:cubicBezTo>
                    <a:pt x="214" y="21600"/>
                    <a:pt x="0" y="19255"/>
                    <a:pt x="0" y="16362"/>
                  </a:cubicBezTo>
                  <a:lnTo>
                    <a:pt x="0" y="0"/>
                  </a:lnTo>
                  <a:lnTo>
                    <a:pt x="21600" y="0"/>
                  </a:lnTo>
                  <a:lnTo>
                    <a:pt x="21600" y="16362"/>
                  </a:lnTo>
                  <a:cubicBezTo>
                    <a:pt x="21600" y="19255"/>
                    <a:pt x="21385" y="21600"/>
                    <a:pt x="21121" y="21600"/>
                  </a:cubicBezTo>
                  <a:cubicBezTo>
                    <a:pt x="21121" y="21600"/>
                    <a:pt x="21121" y="21600"/>
                    <a:pt x="21121" y="21600"/>
                  </a:cubicBezTo>
                  <a:close/>
                </a:path>
              </a:pathLst>
            </a:custGeom>
            <a:solidFill>
              <a:srgbClr val="A5ADBD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2" name="AutoShape 4"/>
            <p:cNvSpPr>
              <a:spLocks/>
            </p:cNvSpPr>
            <p:nvPr/>
          </p:nvSpPr>
          <p:spPr bwMode="auto">
            <a:xfrm>
              <a:off x="5419676" y="5171705"/>
              <a:ext cx="306671" cy="3067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9" y="0"/>
                  </a:moveTo>
                  <a:cubicBezTo>
                    <a:pt x="16763" y="0"/>
                    <a:pt x="21600" y="4836"/>
                    <a:pt x="21600" y="10800"/>
                  </a:cubicBezTo>
                  <a:cubicBezTo>
                    <a:pt x="21600" y="16765"/>
                    <a:pt x="16763" y="21600"/>
                    <a:pt x="10799" y="21600"/>
                  </a:cubicBezTo>
                  <a:cubicBezTo>
                    <a:pt x="4834" y="21600"/>
                    <a:pt x="0" y="16765"/>
                    <a:pt x="0" y="10800"/>
                  </a:cubicBezTo>
                  <a:cubicBezTo>
                    <a:pt x="0" y="4836"/>
                    <a:pt x="4834" y="0"/>
                    <a:pt x="10799" y="0"/>
                  </a:cubicBezTo>
                  <a:cubicBezTo>
                    <a:pt x="10799" y="0"/>
                    <a:pt x="10799" y="0"/>
                    <a:pt x="10799" y="0"/>
                  </a:cubicBezTo>
                  <a:close/>
                </a:path>
              </a:pathLst>
            </a:custGeom>
            <a:solidFill>
              <a:srgbClr val="5A617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3" name="AutoShape 5"/>
            <p:cNvSpPr>
              <a:spLocks/>
            </p:cNvSpPr>
            <p:nvPr/>
          </p:nvSpPr>
          <p:spPr bwMode="auto">
            <a:xfrm>
              <a:off x="2050630" y="729933"/>
              <a:ext cx="7062041" cy="39924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EE7D15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AutoShape 6"/>
            <p:cNvSpPr>
              <a:spLocks/>
            </p:cNvSpPr>
            <p:nvPr/>
          </p:nvSpPr>
          <p:spPr bwMode="auto">
            <a:xfrm>
              <a:off x="5549255" y="539818"/>
              <a:ext cx="73429" cy="734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6" y="0"/>
                  </a:moveTo>
                  <a:cubicBezTo>
                    <a:pt x="16768" y="0"/>
                    <a:pt x="21600" y="4832"/>
                    <a:pt x="21600" y="10793"/>
                  </a:cubicBezTo>
                  <a:cubicBezTo>
                    <a:pt x="21600" y="16767"/>
                    <a:pt x="16768" y="21600"/>
                    <a:pt x="10806" y="21600"/>
                  </a:cubicBezTo>
                  <a:cubicBezTo>
                    <a:pt x="4831" y="21600"/>
                    <a:pt x="0" y="16767"/>
                    <a:pt x="0" y="10793"/>
                  </a:cubicBezTo>
                  <a:cubicBezTo>
                    <a:pt x="0" y="4832"/>
                    <a:pt x="4831" y="0"/>
                    <a:pt x="10806" y="0"/>
                  </a:cubicBezTo>
                  <a:cubicBezTo>
                    <a:pt x="10806" y="0"/>
                    <a:pt x="10806" y="0"/>
                    <a:pt x="10806" y="0"/>
                  </a:cubicBezTo>
                  <a:close/>
                </a:path>
              </a:pathLst>
            </a:custGeom>
            <a:solidFill>
              <a:srgbClr val="A5ADBD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Approach – internal stakeholders</a:t>
            </a:r>
            <a:br>
              <a:rPr lang="en-US" dirty="0" smtClean="0">
                <a:solidFill>
                  <a:schemeClr val="tx2"/>
                </a:solidFill>
              </a:rPr>
            </a:br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008" t="16887" r="7996" b="2296"/>
          <a:stretch>
            <a:fillRect/>
          </a:stretch>
        </p:blipFill>
        <p:spPr>
          <a:xfrm>
            <a:off x="1306513" y="2349500"/>
            <a:ext cx="6530975" cy="4248150"/>
          </a:xfrm>
          <a:ln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/>
          </p:cNvSpPr>
          <p:nvPr/>
        </p:nvSpPr>
        <p:spPr bwMode="auto">
          <a:xfrm>
            <a:off x="0" y="1341438"/>
            <a:ext cx="89646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  <a:latin typeface="Calibri" pitchFamily="34" charset="0"/>
              </a:rPr>
              <a:t>Approach – selection of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388" y="2492375"/>
            <a:ext cx="8640762" cy="4032250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400" dirty="0" smtClean="0"/>
              <a:t>Cover a range of content and function types</a:t>
            </a:r>
            <a:endParaRPr lang="en-GB" dirty="0" smtClean="0"/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GB" sz="1600" dirty="0" smtClean="0"/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dirty="0" smtClean="0"/>
              <a:t>Article</a:t>
            </a:r>
          </a:p>
          <a:p>
            <a:pPr marL="1314450" lvl="2" indent="-4572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600" b="1" dirty="0" smtClean="0"/>
              <a:t>Recycling box contents, skip permit, petition form </a:t>
            </a:r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dirty="0" smtClean="0"/>
              <a:t>Guide (personalised information)</a:t>
            </a:r>
          </a:p>
          <a:p>
            <a:pPr marL="1314450" lvl="2" indent="-4572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600" b="1" dirty="0" smtClean="0"/>
              <a:t>My Edinburgh, bin collection days </a:t>
            </a:r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dirty="0" smtClean="0"/>
              <a:t>Transaction</a:t>
            </a:r>
          </a:p>
          <a:p>
            <a:pPr marL="1314450" lvl="2" indent="-4572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600" b="1" dirty="0" smtClean="0"/>
              <a:t>Set up Council tax, report fly tipping</a:t>
            </a:r>
            <a:r>
              <a:rPr lang="en-GB" sz="1600" dirty="0" smtClean="0"/>
              <a:t> </a:t>
            </a:r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dirty="0" smtClean="0"/>
              <a:t>Signpost</a:t>
            </a:r>
          </a:p>
          <a:p>
            <a:pPr marL="1314450" lvl="2" indent="-4572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600" b="1" dirty="0" smtClean="0"/>
              <a:t>Find out about composting</a:t>
            </a:r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dirty="0" smtClean="0"/>
              <a:t>Directory search</a:t>
            </a:r>
          </a:p>
          <a:p>
            <a:pPr marL="1314450" lvl="2" indent="-4572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600" b="1" dirty="0" smtClean="0"/>
              <a:t>New business events, </a:t>
            </a:r>
            <a:r>
              <a:rPr lang="en-GB" sz="1600" dirty="0" smtClean="0"/>
              <a:t>bin collection days </a:t>
            </a:r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dirty="0" smtClean="0"/>
              <a:t>Audience split</a:t>
            </a:r>
          </a:p>
          <a:p>
            <a:pPr marL="1314450" lvl="2" indent="-4572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600" dirty="0" smtClean="0"/>
              <a:t>New business events, skip permit, </a:t>
            </a:r>
            <a:r>
              <a:rPr lang="en-GB" sz="1600" b="1" dirty="0" smtClean="0"/>
              <a:t>pay business rates, make a complaint, </a:t>
            </a:r>
            <a:r>
              <a:rPr lang="en-GB" sz="1600" dirty="0" smtClean="0"/>
              <a:t>petition form, </a:t>
            </a:r>
            <a:r>
              <a:rPr lang="en-GB" sz="1600" b="1" dirty="0" smtClean="0"/>
              <a:t>find councillors</a:t>
            </a:r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dirty="0" smtClean="0"/>
              <a:t>Contact information</a:t>
            </a:r>
          </a:p>
          <a:p>
            <a:pPr marL="1314450" lvl="2" indent="-4572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600" dirty="0" smtClean="0"/>
              <a:t>Make a complaint, </a:t>
            </a:r>
            <a:r>
              <a:rPr lang="en-GB" sz="1600" b="1" dirty="0" smtClean="0"/>
              <a:t>apply for a school place,   contact Social Care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44538" y="1484313"/>
            <a:ext cx="4968875" cy="374491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536700" y="2852738"/>
            <a:ext cx="5832475" cy="33845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2976563" y="1484313"/>
            <a:ext cx="4968875" cy="374491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2228" name="TextBox 4"/>
          <p:cNvSpPr txBox="1">
            <a:spLocks noChangeArrowheads="1"/>
          </p:cNvSpPr>
          <p:nvPr/>
        </p:nvSpPr>
        <p:spPr bwMode="auto">
          <a:xfrm>
            <a:off x="2936875" y="3284538"/>
            <a:ext cx="274637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400" b="1">
                <a:cs typeface="Arial" charset="0"/>
              </a:rPr>
              <a:t>Request a red recycling box</a:t>
            </a:r>
          </a:p>
          <a:p>
            <a:pPr algn="ctr"/>
            <a:r>
              <a:rPr lang="en-GB" sz="1400" b="1">
                <a:cs typeface="Arial" charset="0"/>
              </a:rPr>
              <a:t>Look for jobs with the Council</a:t>
            </a:r>
          </a:p>
          <a:p>
            <a:pPr algn="ctr"/>
            <a:r>
              <a:rPr lang="en-GB" sz="1400">
                <a:cs typeface="Arial" charset="0"/>
              </a:rPr>
              <a:t>Find bin collection days</a:t>
            </a:r>
          </a:p>
        </p:txBody>
      </p:sp>
      <p:sp>
        <p:nvSpPr>
          <p:cNvPr id="52229" name="TextBox 5"/>
          <p:cNvSpPr txBox="1">
            <a:spLocks noChangeArrowheads="1"/>
          </p:cNvSpPr>
          <p:nvPr/>
        </p:nvSpPr>
        <p:spPr bwMode="auto">
          <a:xfrm>
            <a:off x="179388" y="1196975"/>
            <a:ext cx="210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tx2"/>
                </a:solidFill>
                <a:cs typeface="Arial" charset="0"/>
              </a:rPr>
              <a:t>Popular categories</a:t>
            </a:r>
          </a:p>
        </p:txBody>
      </p:sp>
      <p:sp>
        <p:nvSpPr>
          <p:cNvPr id="52230" name="TextBox 6"/>
          <p:cNvSpPr txBox="1">
            <a:spLocks noChangeArrowheads="1"/>
          </p:cNvSpPr>
          <p:nvPr/>
        </p:nvSpPr>
        <p:spPr bwMode="auto">
          <a:xfrm>
            <a:off x="6443663" y="1268413"/>
            <a:ext cx="25320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tx2"/>
                </a:solidFill>
                <a:cs typeface="Arial" charset="0"/>
              </a:rPr>
              <a:t>Top mobile/tablet tasks</a:t>
            </a:r>
          </a:p>
        </p:txBody>
      </p:sp>
      <p:sp>
        <p:nvSpPr>
          <p:cNvPr id="52231" name="TextBox 7"/>
          <p:cNvSpPr txBox="1">
            <a:spLocks noChangeArrowheads="1"/>
          </p:cNvSpPr>
          <p:nvPr/>
        </p:nvSpPr>
        <p:spPr bwMode="auto">
          <a:xfrm>
            <a:off x="2976563" y="6372225"/>
            <a:ext cx="27495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tx2"/>
                </a:solidFill>
                <a:cs typeface="Arial" charset="0"/>
              </a:rPr>
              <a:t>Priority tasks for 2013-14</a:t>
            </a:r>
          </a:p>
        </p:txBody>
      </p:sp>
      <p:sp>
        <p:nvSpPr>
          <p:cNvPr id="52232" name="TextBox 8"/>
          <p:cNvSpPr txBox="1">
            <a:spLocks noChangeArrowheads="1"/>
          </p:cNvSpPr>
          <p:nvPr/>
        </p:nvSpPr>
        <p:spPr bwMode="auto">
          <a:xfrm>
            <a:off x="3336925" y="2257425"/>
            <a:ext cx="20256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400">
                <a:cs typeface="Arial" charset="0"/>
              </a:rPr>
              <a:t>Recycling box contents</a:t>
            </a:r>
          </a:p>
          <a:p>
            <a:pPr algn="ctr"/>
            <a:r>
              <a:rPr lang="en-GB" sz="1400" b="1">
                <a:cs typeface="Arial" charset="0"/>
              </a:rPr>
              <a:t>School term dates</a:t>
            </a:r>
          </a:p>
        </p:txBody>
      </p:sp>
      <p:sp>
        <p:nvSpPr>
          <p:cNvPr id="52233" name="TextBox 9"/>
          <p:cNvSpPr txBox="1">
            <a:spLocks noChangeArrowheads="1"/>
          </p:cNvSpPr>
          <p:nvPr/>
        </p:nvSpPr>
        <p:spPr bwMode="auto">
          <a:xfrm>
            <a:off x="1476375" y="4059238"/>
            <a:ext cx="2122488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400" b="1">
                <a:cs typeface="Arial" charset="0"/>
              </a:rPr>
              <a:t>Pay parking fine</a:t>
            </a:r>
          </a:p>
          <a:p>
            <a:pPr algn="ctr"/>
            <a:r>
              <a:rPr lang="en-GB" sz="1400">
                <a:cs typeface="Arial" charset="0"/>
              </a:rPr>
              <a:t>Set up Council tax</a:t>
            </a:r>
          </a:p>
          <a:p>
            <a:pPr algn="ctr"/>
            <a:r>
              <a:rPr lang="en-GB" sz="1400" b="1">
                <a:cs typeface="Arial" charset="0"/>
              </a:rPr>
              <a:t>Comment on planning </a:t>
            </a:r>
          </a:p>
          <a:p>
            <a:pPr algn="ctr"/>
            <a:r>
              <a:rPr lang="en-GB" sz="1400" b="1">
                <a:cs typeface="Arial" charset="0"/>
              </a:rPr>
              <a:t>application</a:t>
            </a:r>
          </a:p>
          <a:p>
            <a:pPr algn="ctr"/>
            <a:endParaRPr lang="en-GB" sz="1400">
              <a:cs typeface="Arial" charset="0"/>
            </a:endParaRPr>
          </a:p>
        </p:txBody>
      </p:sp>
      <p:sp>
        <p:nvSpPr>
          <p:cNvPr id="52234" name="TextBox 10"/>
          <p:cNvSpPr txBox="1">
            <a:spLocks noChangeArrowheads="1"/>
          </p:cNvSpPr>
          <p:nvPr/>
        </p:nvSpPr>
        <p:spPr bwMode="auto">
          <a:xfrm>
            <a:off x="3305175" y="5373688"/>
            <a:ext cx="21145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400">
                <a:cs typeface="Arial" charset="0"/>
              </a:rPr>
              <a:t>Report fly tipping</a:t>
            </a:r>
          </a:p>
          <a:p>
            <a:pPr algn="ctr"/>
            <a:r>
              <a:rPr lang="en-GB" sz="1400">
                <a:cs typeface="Arial" charset="0"/>
              </a:rPr>
              <a:t>Make a complaint online</a:t>
            </a:r>
          </a:p>
        </p:txBody>
      </p:sp>
      <p:sp>
        <p:nvSpPr>
          <p:cNvPr id="52235" name="TextBox 11"/>
          <p:cNvSpPr txBox="1">
            <a:spLocks noChangeArrowheads="1"/>
          </p:cNvSpPr>
          <p:nvPr/>
        </p:nvSpPr>
        <p:spPr bwMode="auto">
          <a:xfrm>
            <a:off x="998538" y="2420938"/>
            <a:ext cx="184467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400">
                <a:cs typeface="Arial" charset="0"/>
              </a:rPr>
              <a:t>Find out about </a:t>
            </a:r>
          </a:p>
          <a:p>
            <a:pPr algn="ctr"/>
            <a:r>
              <a:rPr lang="en-GB" sz="1400">
                <a:cs typeface="Arial" charset="0"/>
              </a:rPr>
              <a:t>composting</a:t>
            </a:r>
          </a:p>
          <a:p>
            <a:pPr algn="ctr"/>
            <a:endParaRPr lang="en-GB" sz="1400">
              <a:cs typeface="Arial" charset="0"/>
            </a:endParaRPr>
          </a:p>
        </p:txBody>
      </p:sp>
      <p:sp>
        <p:nvSpPr>
          <p:cNvPr id="52236" name="Title 1"/>
          <p:cNvSpPr>
            <a:spLocks/>
          </p:cNvSpPr>
          <p:nvPr/>
        </p:nvSpPr>
        <p:spPr bwMode="auto">
          <a:xfrm>
            <a:off x="179388" y="-26988"/>
            <a:ext cx="8964612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en-GB" sz="440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/>
          <p:cNvSpPr>
            <a:spLocks noGrp="1"/>
          </p:cNvSpPr>
          <p:nvPr>
            <p:ph idx="4294967295"/>
          </p:nvPr>
        </p:nvSpPr>
        <p:spPr>
          <a:xfrm>
            <a:off x="684213" y="2205038"/>
            <a:ext cx="8135937" cy="4248150"/>
          </a:xfrm>
        </p:spPr>
        <p:txBody>
          <a:bodyPr rtlCol="0">
            <a:normAutofit lnSpcReduction="10000"/>
          </a:bodyPr>
          <a:lstStyle/>
          <a:p>
            <a:pPr marL="514350" indent="-514350"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buFont typeface="+mj-lt"/>
              <a:buAutoNum type="arabicPeriod"/>
              <a:defRPr/>
            </a:pPr>
            <a:r>
              <a:rPr lang="en-AU" dirty="0" smtClean="0"/>
              <a:t>Does the three audiences split make sense?</a:t>
            </a:r>
          </a:p>
          <a:p>
            <a:pPr marL="514350" indent="-514350"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buFont typeface="+mj-lt"/>
              <a:buAutoNum type="arabicPeriod"/>
              <a:defRPr/>
            </a:pPr>
            <a:r>
              <a:rPr lang="en-AU" dirty="0" smtClean="0"/>
              <a:t>Do you like the icons?</a:t>
            </a:r>
          </a:p>
          <a:p>
            <a:pPr marL="514350" indent="-514350"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buFont typeface="+mj-lt"/>
              <a:buAutoNum type="arabicPeriod"/>
              <a:defRPr/>
            </a:pPr>
            <a:r>
              <a:rPr lang="en-AU" dirty="0" smtClean="0"/>
              <a:t>Do you want to see the Council’s Twitter feed?</a:t>
            </a:r>
          </a:p>
          <a:p>
            <a:pPr marL="514350" indent="-514350"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buFont typeface="+mj-lt"/>
              <a:buAutoNum type="arabicPeriod"/>
              <a:defRPr/>
            </a:pPr>
            <a:r>
              <a:rPr lang="en-AU" dirty="0" smtClean="0"/>
              <a:t>Do you agree with the reduced prominence of news?</a:t>
            </a:r>
          </a:p>
          <a:p>
            <a:pPr marL="514350" indent="-514350"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buFont typeface="+mj-lt"/>
              <a:buAutoNum type="arabicPeriod"/>
              <a:defRPr/>
            </a:pPr>
            <a:r>
              <a:rPr lang="en-AU" dirty="0" smtClean="0"/>
              <a:t>General impressions of the site?</a:t>
            </a:r>
          </a:p>
          <a:p>
            <a:pPr marL="514350" indent="-514350"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buFont typeface="Arial" pitchFamily="34" charset="0"/>
              <a:buNone/>
              <a:defRPr/>
            </a:pPr>
            <a:endParaRPr lang="en-US" dirty="0" smtClean="0">
              <a:solidFill>
                <a:schemeClr val="tx2">
                  <a:lumMod val="75000"/>
                </a:schemeClr>
              </a:solidFill>
              <a:ea typeface="ＭＳ Ｐゴシック" pitchFamily="34" charset="-128"/>
            </a:endParaRPr>
          </a:p>
          <a:p>
            <a:pPr marL="514350" indent="-514350"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buFont typeface="+mj-lt"/>
              <a:buAutoNum type="arabicPeriod"/>
              <a:defRPr/>
            </a:pPr>
            <a:endParaRPr lang="en-US" dirty="0" smtClean="0">
              <a:solidFill>
                <a:schemeClr val="tx2">
                  <a:lumMod val="75000"/>
                </a:schemeClr>
              </a:solidFill>
              <a:ea typeface="ＭＳ Ｐゴシック" pitchFamily="34" charset="-128"/>
            </a:endParaRPr>
          </a:p>
          <a:p>
            <a:pPr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buFontTx/>
              <a:buNone/>
              <a:defRPr/>
            </a:pPr>
            <a:endParaRPr lang="en-US" dirty="0" smtClean="0">
              <a:solidFill>
                <a:schemeClr val="tx2">
                  <a:lumMod val="75000"/>
                </a:schemeClr>
              </a:solidFill>
              <a:ea typeface="ＭＳ Ｐゴシック" pitchFamily="34" charset="-128"/>
            </a:endParaRPr>
          </a:p>
          <a:p>
            <a:pPr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buFont typeface="Arial" pitchFamily="34" charset="0"/>
              <a:buChar char="•"/>
              <a:defRPr/>
            </a:pPr>
            <a:endParaRPr lang="en-US" dirty="0" smtClean="0">
              <a:solidFill>
                <a:srgbClr val="4D264D"/>
              </a:solidFill>
              <a:ea typeface="ＭＳ Ｐゴシック" pitchFamily="34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84213" y="9080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 questions</a:t>
            </a:r>
            <a:endParaRPr lang="en-GB" sz="2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-Point Star 3"/>
          <p:cNvSpPr/>
          <p:nvPr/>
        </p:nvSpPr>
        <p:spPr>
          <a:xfrm>
            <a:off x="3492500" y="3068638"/>
            <a:ext cx="2232025" cy="1585912"/>
          </a:xfrm>
          <a:prstGeom prst="star6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b="1" dirty="0"/>
          </a:p>
        </p:txBody>
      </p:sp>
      <p:sp>
        <p:nvSpPr>
          <p:cNvPr id="56322" name="TextBox 5"/>
          <p:cNvSpPr txBox="1">
            <a:spLocks noChangeArrowheads="1"/>
          </p:cNvSpPr>
          <p:nvPr/>
        </p:nvSpPr>
        <p:spPr bwMode="auto">
          <a:xfrm>
            <a:off x="3492500" y="3429000"/>
            <a:ext cx="2232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GB" sz="2400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250825" y="836613"/>
            <a:ext cx="4321175" cy="2520950"/>
          </a:xfrm>
          <a:prstGeom prst="wedgeRoundRectCallout">
            <a:avLst>
              <a:gd name="adj1" fmla="val 20468"/>
              <a:gd name="adj2" fmla="val 61654"/>
              <a:gd name="adj3" fmla="val 16667"/>
            </a:avLst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GB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1188" y="836613"/>
            <a:ext cx="3563937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ctr"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defRPr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n-lt"/>
                <a:ea typeface="ＭＳ Ｐゴシック" pitchFamily="34" charset="-128"/>
              </a:rPr>
              <a:t>DESIGN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80063" y="3644900"/>
            <a:ext cx="3563937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ctr"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defRPr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n-lt"/>
                <a:ea typeface="ＭＳ Ｐゴシック" pitchFamily="34" charset="-128"/>
              </a:rPr>
              <a:t>FUNCTIONALITY</a:t>
            </a:r>
          </a:p>
        </p:txBody>
      </p:sp>
      <p:sp>
        <p:nvSpPr>
          <p:cNvPr id="50" name="Rectangle 49"/>
          <p:cNvSpPr/>
          <p:nvPr/>
        </p:nvSpPr>
        <p:spPr>
          <a:xfrm>
            <a:off x="0" y="3644900"/>
            <a:ext cx="3563938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ctr"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defRPr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n-lt"/>
                <a:ea typeface="ＭＳ Ｐゴシック" pitchFamily="34" charset="-128"/>
              </a:rPr>
              <a:t>COPY</a:t>
            </a:r>
          </a:p>
        </p:txBody>
      </p:sp>
      <p:sp>
        <p:nvSpPr>
          <p:cNvPr id="51" name="Rounded Rectangular Callout 50"/>
          <p:cNvSpPr/>
          <p:nvPr/>
        </p:nvSpPr>
        <p:spPr>
          <a:xfrm>
            <a:off x="4643438" y="836613"/>
            <a:ext cx="4178300" cy="2520950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endParaRPr lang="en-GB" sz="2800" i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endParaRPr lang="en-GB" sz="2800" i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800" i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ounded Rectangular Callout 51"/>
          <p:cNvSpPr/>
          <p:nvPr/>
        </p:nvSpPr>
        <p:spPr>
          <a:xfrm>
            <a:off x="250825" y="4365625"/>
            <a:ext cx="4321175" cy="2492375"/>
          </a:xfrm>
          <a:prstGeom prst="wedgeRoundRectCallout">
            <a:avLst>
              <a:gd name="adj1" fmla="val 20972"/>
              <a:gd name="adj2" fmla="val -67959"/>
              <a:gd name="adj3" fmla="val 16667"/>
            </a:avLst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800" dirty="0">
              <a:solidFill>
                <a:schemeClr val="tx2"/>
              </a:solidFill>
            </a:endParaRPr>
          </a:p>
        </p:txBody>
      </p:sp>
      <p:sp>
        <p:nvSpPr>
          <p:cNvPr id="53" name="Rounded Rectangular Callout 52"/>
          <p:cNvSpPr/>
          <p:nvPr/>
        </p:nvSpPr>
        <p:spPr>
          <a:xfrm>
            <a:off x="4643438" y="4437063"/>
            <a:ext cx="4321175" cy="2420937"/>
          </a:xfrm>
          <a:prstGeom prst="wedgeRoundRectCallout">
            <a:avLst>
              <a:gd name="adj1" fmla="val -20215"/>
              <a:gd name="adj2" fmla="val -65050"/>
              <a:gd name="adj3" fmla="val 16667"/>
            </a:avLst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fontAlgn="auto">
              <a:spcBef>
                <a:spcPct val="50000"/>
              </a:spcBef>
              <a:spcAft>
                <a:spcPts val="0"/>
              </a:spcAft>
              <a:buClr>
                <a:srgbClr val="4D264D"/>
              </a:buClr>
              <a:defRPr/>
            </a:pPr>
            <a:endParaRPr lang="en-US" dirty="0">
              <a:ea typeface="ＭＳ Ｐゴシック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3438" y="1268413"/>
            <a:ext cx="4284662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‘Audiences’: Residents, Business, Your Council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850" y="1341438"/>
            <a:ext cx="4284663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Presentation of top tasks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GB" sz="2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388" y="4508500"/>
            <a:ext cx="4284662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Cross-linking/contact info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3438" y="4508500"/>
            <a:ext cx="42846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‘My Account’ </a:t>
            </a:r>
          </a:p>
        </p:txBody>
      </p:sp>
      <p:sp>
        <p:nvSpPr>
          <p:cNvPr id="56334" name="TextBox 15"/>
          <p:cNvSpPr txBox="1">
            <a:spLocks noChangeArrowheads="1"/>
          </p:cNvSpPr>
          <p:nvPr/>
        </p:nvSpPr>
        <p:spPr bwMode="auto">
          <a:xfrm>
            <a:off x="0" y="2349500"/>
            <a:ext cx="428466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800" i="1">
                <a:solidFill>
                  <a:srgbClr val="FF0000"/>
                </a:solidFill>
                <a:latin typeface="Calibri" pitchFamily="34" charset="0"/>
              </a:rPr>
              <a:t>How is this best done?</a:t>
            </a:r>
          </a:p>
        </p:txBody>
      </p:sp>
      <p:sp>
        <p:nvSpPr>
          <p:cNvPr id="56335" name="TextBox 16"/>
          <p:cNvSpPr txBox="1">
            <a:spLocks noChangeArrowheads="1"/>
          </p:cNvSpPr>
          <p:nvPr/>
        </p:nvSpPr>
        <p:spPr bwMode="auto">
          <a:xfrm>
            <a:off x="4643438" y="2349500"/>
            <a:ext cx="45005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800" i="1">
                <a:solidFill>
                  <a:srgbClr val="FF0000"/>
                </a:solidFill>
                <a:latin typeface="Calibri" pitchFamily="34" charset="0"/>
              </a:rPr>
              <a:t>Retain, replace, drop?</a:t>
            </a:r>
          </a:p>
        </p:txBody>
      </p:sp>
      <p:sp>
        <p:nvSpPr>
          <p:cNvPr id="56336" name="TextBox 17"/>
          <p:cNvSpPr txBox="1">
            <a:spLocks noChangeArrowheads="1"/>
          </p:cNvSpPr>
          <p:nvPr/>
        </p:nvSpPr>
        <p:spPr bwMode="auto">
          <a:xfrm>
            <a:off x="0" y="5589588"/>
            <a:ext cx="428466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800" i="1">
                <a:solidFill>
                  <a:srgbClr val="FF0000"/>
                </a:solidFill>
                <a:latin typeface="Calibri" pitchFamily="34" charset="0"/>
              </a:rPr>
              <a:t>How is this best done?</a:t>
            </a:r>
          </a:p>
        </p:txBody>
      </p:sp>
      <p:sp>
        <p:nvSpPr>
          <p:cNvPr id="56337" name="TextBox 18"/>
          <p:cNvSpPr txBox="1">
            <a:spLocks noChangeArrowheads="1"/>
          </p:cNvSpPr>
          <p:nvPr/>
        </p:nvSpPr>
        <p:spPr bwMode="auto">
          <a:xfrm>
            <a:off x="4859338" y="5516563"/>
            <a:ext cx="4284662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800" i="1">
                <a:solidFill>
                  <a:srgbClr val="FF0000"/>
                </a:solidFill>
                <a:latin typeface="Calibri" pitchFamily="34" charset="0"/>
              </a:rPr>
              <a:t>What is essential ‘go-live’ content?</a:t>
            </a:r>
          </a:p>
        </p:txBody>
      </p:sp>
      <p:sp>
        <p:nvSpPr>
          <p:cNvPr id="56338" name="TextBox 23"/>
          <p:cNvSpPr txBox="1">
            <a:spLocks noChangeArrowheads="1"/>
          </p:cNvSpPr>
          <p:nvPr/>
        </p:nvSpPr>
        <p:spPr bwMode="auto">
          <a:xfrm>
            <a:off x="4643438" y="836613"/>
            <a:ext cx="45005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800">
                <a:solidFill>
                  <a:srgbClr val="002060"/>
                </a:solidFill>
                <a:latin typeface="Calibri" pitchFamily="34" charset="0"/>
              </a:rPr>
              <a:t>		IA</a:t>
            </a: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Left Brace 7"/>
          <p:cNvSpPr>
            <a:spLocks/>
          </p:cNvSpPr>
          <p:nvPr/>
        </p:nvSpPr>
        <p:spPr bwMode="auto">
          <a:xfrm>
            <a:off x="250825" y="1628775"/>
            <a:ext cx="360363" cy="1655763"/>
          </a:xfrm>
          <a:prstGeom prst="leftBrace">
            <a:avLst>
              <a:gd name="adj1" fmla="val 8317"/>
              <a:gd name="adj2" fmla="val 50000"/>
            </a:avLst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>
              <a:solidFill>
                <a:srgbClr val="623062"/>
              </a:solidFill>
              <a:latin typeface="Calibri" pitchFamily="34" charset="0"/>
            </a:endParaRPr>
          </a:p>
        </p:txBody>
      </p:sp>
      <p:sp>
        <p:nvSpPr>
          <p:cNvPr id="58370" name="Right Brace 8"/>
          <p:cNvSpPr>
            <a:spLocks/>
          </p:cNvSpPr>
          <p:nvPr/>
        </p:nvSpPr>
        <p:spPr bwMode="auto">
          <a:xfrm>
            <a:off x="7019925" y="1557338"/>
            <a:ext cx="504825" cy="1655762"/>
          </a:xfrm>
          <a:prstGeom prst="rightBrace">
            <a:avLst>
              <a:gd name="adj1" fmla="val 8336"/>
              <a:gd name="adj2" fmla="val 50000"/>
            </a:avLst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>
              <a:latin typeface="Calibri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2051050" y="3789363"/>
            <a:ext cx="68405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accent2"/>
                </a:solidFill>
                <a:latin typeface="+mj-lt"/>
              </a:rPr>
              <a:t>"I </a:t>
            </a:r>
            <a:r>
              <a:rPr lang="en-GB" sz="2400" dirty="0">
                <a:solidFill>
                  <a:schemeClr val="accent2"/>
                </a:solidFill>
                <a:latin typeface="+mj-lt"/>
              </a:rPr>
              <a:t>think my view on the new site is it's a very up to date one, twenty-first century kind of thing. Changing with time. I like it</a:t>
            </a:r>
            <a:r>
              <a:rPr lang="en-GB" sz="2400" dirty="0">
                <a:solidFill>
                  <a:schemeClr val="accent2"/>
                </a:solidFill>
                <a:latin typeface="+mj-lt"/>
              </a:rPr>
              <a:t>. Encouraging more people to use it.”</a:t>
            </a:r>
            <a:endParaRPr lang="en-GB" sz="2400" dirty="0">
              <a:solidFill>
                <a:schemeClr val="accent2"/>
              </a:solidFill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solidFill>
                <a:schemeClr val="accent1">
                  <a:lumMod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58372" name="Left Brace 10"/>
          <p:cNvSpPr>
            <a:spLocks/>
          </p:cNvSpPr>
          <p:nvPr/>
        </p:nvSpPr>
        <p:spPr bwMode="auto">
          <a:xfrm>
            <a:off x="1763713" y="3573463"/>
            <a:ext cx="360362" cy="1800225"/>
          </a:xfrm>
          <a:prstGeom prst="leftBrace">
            <a:avLst>
              <a:gd name="adj1" fmla="val 8326"/>
              <a:gd name="adj2" fmla="val 50000"/>
            </a:avLst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>
              <a:solidFill>
                <a:srgbClr val="623062"/>
              </a:solidFill>
              <a:latin typeface="Calibri" pitchFamily="34" charset="0"/>
            </a:endParaRPr>
          </a:p>
        </p:txBody>
      </p:sp>
      <p:sp>
        <p:nvSpPr>
          <p:cNvPr id="58373" name="Right Brace 11"/>
          <p:cNvSpPr>
            <a:spLocks/>
          </p:cNvSpPr>
          <p:nvPr/>
        </p:nvSpPr>
        <p:spPr bwMode="auto">
          <a:xfrm>
            <a:off x="8639175" y="3500438"/>
            <a:ext cx="504825" cy="1800225"/>
          </a:xfrm>
          <a:prstGeom prst="rightBrace">
            <a:avLst>
              <a:gd name="adj1" fmla="val 8337"/>
              <a:gd name="adj2" fmla="val 50000"/>
            </a:avLst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>
              <a:latin typeface="Calibri" pitchFamily="34" charset="0"/>
            </a:endParaRPr>
          </a:p>
        </p:txBody>
      </p:sp>
      <p:sp>
        <p:nvSpPr>
          <p:cNvPr id="58374" name="Left Brace 13"/>
          <p:cNvSpPr>
            <a:spLocks/>
          </p:cNvSpPr>
          <p:nvPr/>
        </p:nvSpPr>
        <p:spPr bwMode="auto">
          <a:xfrm>
            <a:off x="0" y="5418138"/>
            <a:ext cx="360363" cy="1439862"/>
          </a:xfrm>
          <a:prstGeom prst="leftBrace">
            <a:avLst>
              <a:gd name="adj1" fmla="val 8324"/>
              <a:gd name="adj2" fmla="val 50000"/>
            </a:avLst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>
              <a:solidFill>
                <a:srgbClr val="623062"/>
              </a:solidFill>
              <a:latin typeface="Calibri" pitchFamily="34" charset="0"/>
            </a:endParaRPr>
          </a:p>
        </p:txBody>
      </p:sp>
      <p:sp>
        <p:nvSpPr>
          <p:cNvPr id="58375" name="Right Brace 14"/>
          <p:cNvSpPr>
            <a:spLocks/>
          </p:cNvSpPr>
          <p:nvPr/>
        </p:nvSpPr>
        <p:spPr bwMode="auto">
          <a:xfrm>
            <a:off x="6011863" y="5346700"/>
            <a:ext cx="504825" cy="1511300"/>
          </a:xfrm>
          <a:prstGeom prst="rightBrace">
            <a:avLst>
              <a:gd name="adj1" fmla="val 8330"/>
              <a:gd name="adj2" fmla="val 50000"/>
            </a:avLst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>
              <a:latin typeface="Calibri" pitchFamily="34" charset="0"/>
            </a:endParaRPr>
          </a:p>
        </p:txBody>
      </p:sp>
      <p:sp>
        <p:nvSpPr>
          <p:cNvPr id="24586" name="Rectangle 15"/>
          <p:cNvSpPr>
            <a:spLocks noChangeArrowheads="1"/>
          </p:cNvSpPr>
          <p:nvPr/>
        </p:nvSpPr>
        <p:spPr bwMode="auto">
          <a:xfrm>
            <a:off x="539750" y="1916113"/>
            <a:ext cx="6624638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accent1"/>
                </a:solidFill>
                <a:latin typeface="+mj-lt"/>
              </a:rPr>
              <a:t>"A 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big improvement on the original one. The way it's set out like that, it's a lot more user friendly than the list one that's just full of links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."</a:t>
            </a:r>
            <a:endParaRPr lang="en-GB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4587" name="Rectangle 16"/>
          <p:cNvSpPr>
            <a:spLocks noChangeArrowheads="1"/>
          </p:cNvSpPr>
          <p:nvPr/>
        </p:nvSpPr>
        <p:spPr bwMode="auto">
          <a:xfrm>
            <a:off x="395288" y="5657850"/>
            <a:ext cx="59769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rgbClr val="0070C0"/>
                </a:solidFill>
                <a:latin typeface="Verdana" pitchFamily="34" charset="0"/>
              </a:rPr>
              <a:t>"</a:t>
            </a:r>
            <a:r>
              <a:rPr lang="en-GB" sz="2400" dirty="0">
                <a:solidFill>
                  <a:srgbClr val="0070C0"/>
                </a:solidFill>
                <a:latin typeface="+mj-lt"/>
              </a:rPr>
              <a:t>I </a:t>
            </a:r>
            <a:r>
              <a:rPr lang="en-GB" sz="2400" dirty="0">
                <a:solidFill>
                  <a:srgbClr val="0070C0"/>
                </a:solidFill>
                <a:latin typeface="+mj-lt"/>
              </a:rPr>
              <a:t>like it. It's a lot smoother to look at than the old </a:t>
            </a:r>
            <a:r>
              <a:rPr lang="en-GB" sz="2400" dirty="0">
                <a:solidFill>
                  <a:srgbClr val="0070C0"/>
                </a:solidFill>
                <a:latin typeface="+mj-lt"/>
              </a:rPr>
              <a:t>one. It looks </a:t>
            </a:r>
            <a:r>
              <a:rPr lang="en-GB" sz="2400" dirty="0">
                <a:solidFill>
                  <a:srgbClr val="0070C0"/>
                </a:solidFill>
                <a:latin typeface="+mj-lt"/>
              </a:rPr>
              <a:t>more modern and </a:t>
            </a:r>
            <a:r>
              <a:rPr lang="en-GB" sz="2400" dirty="0">
                <a:solidFill>
                  <a:srgbClr val="0070C0"/>
                </a:solidFill>
                <a:latin typeface="+mj-lt"/>
              </a:rPr>
              <a:t>contemporary.”</a:t>
            </a:r>
            <a:endParaRPr lang="en-GB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8378" name="Title 1"/>
          <p:cNvSpPr>
            <a:spLocks/>
          </p:cNvSpPr>
          <p:nvPr/>
        </p:nvSpPr>
        <p:spPr bwMode="auto">
          <a:xfrm>
            <a:off x="179388" y="620713"/>
            <a:ext cx="8964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>
                <a:solidFill>
                  <a:schemeClr val="tx2"/>
                </a:solidFill>
                <a:latin typeface="Calibri" pitchFamily="34" charset="0"/>
              </a:rPr>
              <a:t>Overall impressions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0"/>
            <a:ext cx="8893175" cy="683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02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/>
          </p:cNvSpPr>
          <p:nvPr/>
        </p:nvSpPr>
        <p:spPr bwMode="auto">
          <a:xfrm>
            <a:off x="0" y="1341438"/>
            <a:ext cx="89646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44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4514" name="Content Placeholder 3"/>
          <p:cNvSpPr>
            <a:spLocks noGrp="1"/>
          </p:cNvSpPr>
          <p:nvPr>
            <p:ph idx="1"/>
          </p:nvPr>
        </p:nvSpPr>
        <p:spPr>
          <a:xfrm>
            <a:off x="179388" y="2492375"/>
            <a:ext cx="8640762" cy="4032250"/>
          </a:xfrm>
        </p:spPr>
        <p:txBody>
          <a:bodyPr/>
          <a:lstStyle/>
          <a:p>
            <a:pPr>
              <a:buFont typeface="Arial" charset="0"/>
              <a:buNone/>
            </a:pPr>
            <a:endParaRPr lang="en-GB" smtClean="0"/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8" y="0"/>
            <a:ext cx="8893175" cy="683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mtClean="0"/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mtClean="0"/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" y="0"/>
            <a:ext cx="8820150" cy="678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mtClean="0"/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mtClean="0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8820150" cy="678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02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" y="0"/>
            <a:ext cx="882015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" y="0"/>
            <a:ext cx="8893175" cy="683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26"/>
          <p:cNvSpPr txBox="1">
            <a:spLocks noChangeArrowheads="1"/>
          </p:cNvSpPr>
          <p:nvPr/>
        </p:nvSpPr>
        <p:spPr bwMode="auto">
          <a:xfrm>
            <a:off x="1476375" y="1557338"/>
            <a:ext cx="6840538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tx2"/>
                </a:solidFill>
                <a:latin typeface="+mj-lt"/>
              </a:rPr>
              <a:t>“Why don't you have a section for schools and learning? You have bins first?”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tx2"/>
                </a:solidFill>
                <a:latin typeface="+mj-lt"/>
              </a:rPr>
              <a:t>“I </a:t>
            </a:r>
            <a:r>
              <a:rPr lang="en-GB" sz="2400" dirty="0">
                <a:solidFill>
                  <a:schemeClr val="tx2"/>
                </a:solidFill>
                <a:latin typeface="+mj-lt"/>
              </a:rPr>
              <a:t>guess that's what the council's for - bins and council tax and things - but I think knowing other things that they do that you have no clue would be nice, that they're doing for our community</a:t>
            </a:r>
            <a:r>
              <a:rPr lang="en-GB" sz="2400" dirty="0">
                <a:solidFill>
                  <a:schemeClr val="tx2"/>
                </a:solidFill>
                <a:latin typeface="+mj-lt"/>
              </a:rPr>
              <a:t>.”</a:t>
            </a:r>
          </a:p>
        </p:txBody>
      </p:sp>
      <p:sp>
        <p:nvSpPr>
          <p:cNvPr id="17411" name="TextBox 26"/>
          <p:cNvSpPr txBox="1">
            <a:spLocks noChangeArrowheads="1"/>
          </p:cNvSpPr>
          <p:nvPr/>
        </p:nvSpPr>
        <p:spPr bwMode="auto">
          <a:xfrm>
            <a:off x="468313" y="4365625"/>
            <a:ext cx="67691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accent1"/>
                </a:solidFill>
                <a:latin typeface="+mj-lt"/>
                <a:ea typeface="Times New Roman" pitchFamily="18" charset="0"/>
                <a:cs typeface="Arial" charset="0"/>
              </a:rPr>
              <a:t>“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I 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want to know about services for everybody. I want to report litter in the 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street, 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but am not a resident. I use libraries and am interested in jobs and 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training; 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these are definitely not for residents only. 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And 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what about visitors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?</a:t>
            </a:r>
            <a:r>
              <a:rPr lang="en-GB" sz="2400" dirty="0">
                <a:solidFill>
                  <a:schemeClr val="accent1"/>
                </a:solidFill>
                <a:latin typeface="+mj-lt"/>
                <a:ea typeface="Times New Roman" pitchFamily="18" charset="0"/>
                <a:cs typeface="Arial" charset="0"/>
              </a:rPr>
              <a:t>”</a:t>
            </a:r>
            <a:endParaRPr lang="en-GB" sz="2400" dirty="0">
              <a:solidFill>
                <a:schemeClr val="accent1"/>
              </a:solidFill>
              <a:latin typeface="+mj-lt"/>
              <a:ea typeface="Times New Roman" pitchFamily="18" charset="0"/>
              <a:cs typeface="Arial" charset="0"/>
            </a:endParaRPr>
          </a:p>
        </p:txBody>
      </p:sp>
      <p:sp>
        <p:nvSpPr>
          <p:cNvPr id="74755" name="Left Brace 5"/>
          <p:cNvSpPr>
            <a:spLocks/>
          </p:cNvSpPr>
          <p:nvPr/>
        </p:nvSpPr>
        <p:spPr bwMode="auto">
          <a:xfrm>
            <a:off x="1187450" y="1268413"/>
            <a:ext cx="431800" cy="2881312"/>
          </a:xfrm>
          <a:prstGeom prst="leftBrace">
            <a:avLst>
              <a:gd name="adj1" fmla="val 8341"/>
              <a:gd name="adj2" fmla="val 50000"/>
            </a:avLst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>
              <a:solidFill>
                <a:srgbClr val="623062"/>
              </a:solidFill>
              <a:latin typeface="Calibri" pitchFamily="34" charset="0"/>
            </a:endParaRPr>
          </a:p>
        </p:txBody>
      </p:sp>
      <p:sp>
        <p:nvSpPr>
          <p:cNvPr id="74756" name="Left Brace 8"/>
          <p:cNvSpPr>
            <a:spLocks/>
          </p:cNvSpPr>
          <p:nvPr/>
        </p:nvSpPr>
        <p:spPr bwMode="auto">
          <a:xfrm>
            <a:off x="0" y="4292600"/>
            <a:ext cx="360363" cy="2376488"/>
          </a:xfrm>
          <a:prstGeom prst="leftBrace">
            <a:avLst>
              <a:gd name="adj1" fmla="val 8335"/>
              <a:gd name="adj2" fmla="val 50000"/>
            </a:avLst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>
              <a:solidFill>
                <a:srgbClr val="623062"/>
              </a:solidFill>
              <a:latin typeface="Calibri" pitchFamily="34" charset="0"/>
            </a:endParaRPr>
          </a:p>
        </p:txBody>
      </p:sp>
      <p:sp>
        <p:nvSpPr>
          <p:cNvPr id="74757" name="Right Brace 10"/>
          <p:cNvSpPr>
            <a:spLocks/>
          </p:cNvSpPr>
          <p:nvPr/>
        </p:nvSpPr>
        <p:spPr bwMode="auto">
          <a:xfrm>
            <a:off x="8027988" y="1412875"/>
            <a:ext cx="504825" cy="2808288"/>
          </a:xfrm>
          <a:prstGeom prst="rightBrace">
            <a:avLst>
              <a:gd name="adj1" fmla="val 8344"/>
              <a:gd name="adj2" fmla="val 50000"/>
            </a:avLst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>
              <a:latin typeface="Calibri" pitchFamily="34" charset="0"/>
            </a:endParaRPr>
          </a:p>
        </p:txBody>
      </p:sp>
      <p:sp>
        <p:nvSpPr>
          <p:cNvPr id="74758" name="Right Brace 14"/>
          <p:cNvSpPr>
            <a:spLocks/>
          </p:cNvSpPr>
          <p:nvPr/>
        </p:nvSpPr>
        <p:spPr bwMode="auto">
          <a:xfrm>
            <a:off x="6948488" y="4292600"/>
            <a:ext cx="504825" cy="2305050"/>
          </a:xfrm>
          <a:prstGeom prst="rightBrace">
            <a:avLst>
              <a:gd name="adj1" fmla="val 8350"/>
              <a:gd name="adj2" fmla="val 50000"/>
            </a:avLst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>
              <a:latin typeface="Calibri" pitchFamily="34" charset="0"/>
            </a:endParaRPr>
          </a:p>
        </p:txBody>
      </p:sp>
      <p:sp>
        <p:nvSpPr>
          <p:cNvPr id="74759" name="TextBox 11"/>
          <p:cNvSpPr txBox="1">
            <a:spLocks noChangeArrowheads="1"/>
          </p:cNvSpPr>
          <p:nvPr/>
        </p:nvSpPr>
        <p:spPr bwMode="auto">
          <a:xfrm>
            <a:off x="0" y="2060575"/>
            <a:ext cx="12604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b="1">
                <a:solidFill>
                  <a:srgbClr val="663366"/>
                </a:solidFill>
                <a:latin typeface="Calibri" pitchFamily="34" charset="0"/>
              </a:rPr>
              <a:t>Design: Task Priorities</a:t>
            </a:r>
          </a:p>
        </p:txBody>
      </p:sp>
      <p:sp>
        <p:nvSpPr>
          <p:cNvPr id="74760" name="TextBox 15"/>
          <p:cNvSpPr txBox="1">
            <a:spLocks noChangeArrowheads="1"/>
          </p:cNvSpPr>
          <p:nvPr/>
        </p:nvSpPr>
        <p:spPr bwMode="auto">
          <a:xfrm>
            <a:off x="7308850" y="4724400"/>
            <a:ext cx="1511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b="1">
                <a:solidFill>
                  <a:srgbClr val="663366"/>
                </a:solidFill>
                <a:latin typeface="Calibri" pitchFamily="34" charset="0"/>
              </a:rPr>
              <a:t>IA: Categories</a:t>
            </a:r>
          </a:p>
        </p:txBody>
      </p:sp>
      <p:sp>
        <p:nvSpPr>
          <p:cNvPr id="74761" name="Title 1"/>
          <p:cNvSpPr>
            <a:spLocks/>
          </p:cNvSpPr>
          <p:nvPr/>
        </p:nvSpPr>
        <p:spPr bwMode="auto">
          <a:xfrm>
            <a:off x="179388" y="333375"/>
            <a:ext cx="8964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>
                <a:solidFill>
                  <a:schemeClr val="tx2"/>
                </a:solidFill>
                <a:latin typeface="Calibri" pitchFamily="34" charset="0"/>
              </a:rPr>
              <a:t>Example quotes about issues</a:t>
            </a: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0"/>
            <a:ext cx="8893175" cy="683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mtClean="0"/>
          </a:p>
        </p:txBody>
      </p:sp>
      <p:sp>
        <p:nvSpPr>
          <p:cNvPr id="78850" name="Content Placeholder 2"/>
          <p:cNvSpPr>
            <a:spLocks noGrp="1"/>
          </p:cNvSpPr>
          <p:nvPr>
            <p:ph idx="1"/>
          </p:nvPr>
        </p:nvSpPr>
        <p:spPr>
          <a:xfrm>
            <a:off x="395288" y="1989138"/>
            <a:ext cx="8459787" cy="4310062"/>
          </a:xfrm>
        </p:spPr>
        <p:txBody>
          <a:bodyPr/>
          <a:lstStyle/>
          <a:p>
            <a:pPr algn="ctr">
              <a:buFontTx/>
              <a:buNone/>
            </a:pPr>
            <a:endParaRPr lang="en-GB" sz="2800" smtClean="0"/>
          </a:p>
          <a:p>
            <a:pPr algn="ctr">
              <a:buFontTx/>
              <a:buNone/>
            </a:pPr>
            <a:r>
              <a:rPr lang="en-GB" sz="2800" smtClean="0"/>
              <a:t>Sally Kerr</a:t>
            </a:r>
          </a:p>
          <a:p>
            <a:pPr algn="ctr">
              <a:buFontTx/>
              <a:buNone/>
            </a:pPr>
            <a:r>
              <a:rPr lang="en-GB" sz="2800" smtClean="0"/>
              <a:t>Council Web and Digital Manager</a:t>
            </a:r>
          </a:p>
          <a:p>
            <a:pPr algn="ctr">
              <a:buFontTx/>
              <a:buNone/>
            </a:pPr>
            <a:r>
              <a:rPr lang="en-GB" sz="2800" smtClean="0"/>
              <a:t>@WeeBletherer</a:t>
            </a:r>
          </a:p>
          <a:p>
            <a:pPr algn="ctr">
              <a:buFontTx/>
              <a:buNone/>
            </a:pPr>
            <a:r>
              <a:rPr lang="en-GB" sz="2800" smtClean="0"/>
              <a:t>sally.kerr@edinburgh.gov.uk</a:t>
            </a:r>
          </a:p>
          <a:p>
            <a:pPr algn="ctr">
              <a:buFontTx/>
              <a:buNone/>
            </a:pPr>
            <a:endParaRPr lang="en-GB" smtClean="0"/>
          </a:p>
          <a:p>
            <a:pPr algn="ctr">
              <a:buFontTx/>
              <a:buNone/>
            </a:pPr>
            <a:endParaRPr lang="en-GB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Our expectations of the Web are changing</a:t>
            </a:r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708275"/>
            <a:ext cx="9144000" cy="342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7F8"/>
              </a:clrFrom>
              <a:clrTo>
                <a:srgbClr val="F6F7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982788"/>
            <a:ext cx="9144000" cy="439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787900" y="5949950"/>
            <a:ext cx="3455988" cy="646113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971800" algn="l"/>
                <a:tab pos="3429000" algn="l"/>
                <a:tab pos="5715000" algn="r"/>
              </a:tabLst>
              <a:defRPr/>
            </a:pPr>
            <a:r>
              <a:rPr lang="en-GB" i="1" dirty="0">
                <a:latin typeface="+mj-lt"/>
                <a:ea typeface="Segoe UI" pitchFamily="34" charset="0"/>
                <a:cs typeface="Segoe UI" pitchFamily="34" charset="0"/>
              </a:rPr>
              <a:t>Source: Google Analytics – CEC /info/ directory</a:t>
            </a:r>
          </a:p>
        </p:txBody>
      </p:sp>
      <p:pic>
        <p:nvPicPr>
          <p:cNvPr id="19458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2492375"/>
            <a:ext cx="7132638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Chart 1" descr="image0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175" y="3860800"/>
            <a:ext cx="4606925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Visits to the Council website</a:t>
            </a:r>
          </a:p>
        </p:txBody>
      </p:sp>
      <p:sp>
        <p:nvSpPr>
          <p:cNvPr id="19461" name="TextBox 6"/>
          <p:cNvSpPr txBox="1">
            <a:spLocks noChangeArrowheads="1"/>
          </p:cNvSpPr>
          <p:nvPr/>
        </p:nvSpPr>
        <p:spPr bwMode="auto">
          <a:xfrm>
            <a:off x="3873500" y="5661025"/>
            <a:ext cx="7127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>
                <a:latin typeface="Calibri" pitchFamily="34" charset="0"/>
              </a:rPr>
              <a:t>Mobile</a:t>
            </a:r>
          </a:p>
        </p:txBody>
      </p:sp>
      <p:sp>
        <p:nvSpPr>
          <p:cNvPr id="19462" name="TextBox 7"/>
          <p:cNvSpPr txBox="1">
            <a:spLocks noChangeArrowheads="1"/>
          </p:cNvSpPr>
          <p:nvPr/>
        </p:nvSpPr>
        <p:spPr bwMode="auto">
          <a:xfrm>
            <a:off x="3946525" y="4437063"/>
            <a:ext cx="841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>
                <a:latin typeface="Calibri" pitchFamily="34" charset="0"/>
              </a:rPr>
              <a:t>Desktop</a:t>
            </a:r>
          </a:p>
        </p:txBody>
      </p:sp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7667625" y="2852738"/>
            <a:ext cx="936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67625" y="2997200"/>
            <a:ext cx="865188" cy="5762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58888" y="1628775"/>
            <a:ext cx="6626225" cy="1944688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GB" sz="2800" smtClean="0"/>
              <a:t>Mobile has changed the web</a:t>
            </a:r>
          </a:p>
          <a:p>
            <a:pPr marL="0" indent="0">
              <a:buFont typeface="Arial" charset="0"/>
              <a:buNone/>
            </a:pPr>
            <a:r>
              <a:rPr lang="en-GB" sz="1400" i="1" smtClean="0"/>
              <a:t>Source:  Mobile vs Desktop Failure Rates SOCITM, June 2013</a:t>
            </a:r>
          </a:p>
        </p:txBody>
      </p:sp>
      <p:sp>
        <p:nvSpPr>
          <p:cNvPr id="21506" name="Rectangle 42"/>
          <p:cNvSpPr>
            <a:spLocks noChangeArrowheads="1"/>
          </p:cNvSpPr>
          <p:nvPr/>
        </p:nvSpPr>
        <p:spPr bwMode="auto">
          <a:xfrm>
            <a:off x="1925638" y="3632200"/>
            <a:ext cx="1841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GB" sz="1100" b="1">
                <a:latin typeface="Calibri" pitchFamily="34" charset="0"/>
              </a:rPr>
              <a:t/>
            </a:r>
            <a:br>
              <a:rPr lang="en-GB" sz="1100" b="1">
                <a:latin typeface="Calibri" pitchFamily="34" charset="0"/>
              </a:rPr>
            </a:br>
            <a:endParaRPr lang="en-GB" b="1">
              <a:latin typeface="Calibri" pitchFamily="34" charset="0"/>
            </a:endParaRPr>
          </a:p>
        </p:txBody>
      </p:sp>
      <p:pic>
        <p:nvPicPr>
          <p:cNvPr id="2150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2275" y="3621088"/>
            <a:ext cx="5670550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http://make-a-web-site.com/wp-content/uploads/2013/07/make-a-website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1341438"/>
            <a:ext cx="6518275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Paper Prototypes</a:t>
            </a:r>
          </a:p>
        </p:txBody>
      </p:sp>
      <p:pic>
        <p:nvPicPr>
          <p:cNvPr id="25602" name="Picture 3" descr="G:\Corp\eGov\Work Programme\ICT and Digital Transformation Programme\003. ICT&amp;D Work Streams\2. Digital WS\A. Project\Project\Design\Paper prototypes\1. Home - lar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3763" y="0"/>
            <a:ext cx="4816475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5603" name="TextBox 6"/>
          <p:cNvSpPr txBox="1">
            <a:spLocks noChangeArrowheads="1"/>
          </p:cNvSpPr>
          <p:nvPr/>
        </p:nvSpPr>
        <p:spPr bwMode="auto">
          <a:xfrm>
            <a:off x="0" y="476250"/>
            <a:ext cx="21240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800">
                <a:latin typeface="Calibri" pitchFamily="34" charset="0"/>
              </a:rPr>
              <a:t>Iterative development</a:t>
            </a: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706</Words>
  <Application>Microsoft Office PowerPoint</Application>
  <PresentationFormat>On-screen Show (4:3)</PresentationFormat>
  <Paragraphs>201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Design Template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Calibri</vt:lpstr>
      <vt:lpstr>Arial</vt:lpstr>
      <vt:lpstr>Wingdings</vt:lpstr>
      <vt:lpstr>Segoe UI</vt:lpstr>
      <vt:lpstr>ＭＳ Ｐゴシック</vt:lpstr>
      <vt:lpstr>Verdana</vt:lpstr>
      <vt:lpstr>Times New Roman</vt:lpstr>
      <vt:lpstr>Office Theme</vt:lpstr>
      <vt:lpstr>Office Theme</vt:lpstr>
      <vt:lpstr>Responsive Web Project</vt:lpstr>
      <vt:lpstr>Objectives</vt:lpstr>
      <vt:lpstr>Slide 3</vt:lpstr>
      <vt:lpstr>Our expectations of the Web are changing</vt:lpstr>
      <vt:lpstr>Slide 5</vt:lpstr>
      <vt:lpstr>Visits to the Council website</vt:lpstr>
      <vt:lpstr>Slide 7</vt:lpstr>
      <vt:lpstr>Slide 8</vt:lpstr>
      <vt:lpstr>Paper Prototypes</vt:lpstr>
      <vt:lpstr>Slide 10</vt:lpstr>
      <vt:lpstr>http://cec.stormid.co/</vt:lpstr>
      <vt:lpstr>Slide 12</vt:lpstr>
      <vt:lpstr>Content Approach</vt:lpstr>
      <vt:lpstr>Slide 14</vt:lpstr>
      <vt:lpstr>Scope</vt:lpstr>
      <vt:lpstr>Slide 16</vt:lpstr>
      <vt:lpstr>Slide 17</vt:lpstr>
      <vt:lpstr>Approach – accessibility </vt:lpstr>
      <vt:lpstr>Approach – internal stakeholders </vt:lpstr>
      <vt:lpstr> Approach – internal stakeholders 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City of Edinburgh Council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and Digital Strategy: Context and Responsive Web</dc:title>
  <dc:creator>Ritchie Somerville</dc:creator>
  <cp:lastModifiedBy>arudland</cp:lastModifiedBy>
  <cp:revision>76</cp:revision>
  <dcterms:created xsi:type="dcterms:W3CDTF">2013-09-18T09:04:51Z</dcterms:created>
  <dcterms:modified xsi:type="dcterms:W3CDTF">2013-10-21T13:43:44Z</dcterms:modified>
</cp:coreProperties>
</file>